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6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Lst>
  <p:sldSz cx="9144000" cy="5143500" type="screen16x9"/>
  <p:notesSz cx="6858000" cy="9144000"/>
  <p:embeddedFontLst>
    <p:embeddedFont>
      <p:font typeface="Open Sans" panose="020B0604020202020204" charset="0"/>
      <p:regular r:id="rId70"/>
      <p:bold r:id="rId71"/>
      <p:italic r:id="rId72"/>
      <p:boldItalic r:id="rId73"/>
    </p:embeddedFont>
    <p:embeddedFont>
      <p:font typeface="Roboto" panose="020B060402020202020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5.fntdata"/><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3.fntdata"/><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1.fntdata"/><Relationship Id="rId75"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4.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7.fntdata"/><Relationship Id="rId7" Type="http://schemas.openxmlformats.org/officeDocument/2006/relationships/slide" Target="slides/slide3.xml"/><Relationship Id="rId71" Type="http://schemas.openxmlformats.org/officeDocument/2006/relationships/font" Target="fonts/font2.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Álvaro Redondo Pérez" userId="146165de-9cf7-4cc5-8da8-dcfe268ee48e" providerId="ADAL" clId="{494D663D-2F9C-4600-9B2A-0E6E63D28E0C}"/>
    <pc:docChg chg="modSld">
      <pc:chgData name="Álvaro Redondo Pérez" userId="146165de-9cf7-4cc5-8da8-dcfe268ee48e" providerId="ADAL" clId="{494D663D-2F9C-4600-9B2A-0E6E63D28E0C}" dt="2020-11-30T19:14:25.254" v="1" actId="1076"/>
      <pc:docMkLst>
        <pc:docMk/>
      </pc:docMkLst>
      <pc:sldChg chg="modSp mod">
        <pc:chgData name="Álvaro Redondo Pérez" userId="146165de-9cf7-4cc5-8da8-dcfe268ee48e" providerId="ADAL" clId="{494D663D-2F9C-4600-9B2A-0E6E63D28E0C}" dt="2020-11-30T19:14:25.254" v="1" actId="1076"/>
        <pc:sldMkLst>
          <pc:docMk/>
          <pc:sldMk cId="0" sldId="312"/>
        </pc:sldMkLst>
        <pc:picChg chg="mod">
          <ac:chgData name="Álvaro Redondo Pérez" userId="146165de-9cf7-4cc5-8da8-dcfe268ee48e" providerId="ADAL" clId="{494D663D-2F9C-4600-9B2A-0E6E63D28E0C}" dt="2020-11-30T19:14:25.254" v="1" actId="1076"/>
          <ac:picMkLst>
            <pc:docMk/>
            <pc:sldMk cId="0" sldId="312"/>
            <ac:picMk id="436"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a22a5c0bf8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a22a5c0bf8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a2af973132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a2af973132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ac1cdbb114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ac1cdbb11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2af973132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2af973132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ac1cdbb114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ac1cdbb11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c1cdbb114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c1cdbb114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ac1cdbb114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ac1cdbb11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c1cdbb11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ac1cdbb11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ac1cdbb114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ac1cdbb11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c1cdbb114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c1cdbb114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a2af97313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a2af97313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ac1cdbb114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ac1cdbb11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ac1cdbb114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ac1cdbb11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ac1cdbb11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ac1cdbb11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c1cdbb114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c1cdbb11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a2af97313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a2af97313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2af97313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2af97313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2af973132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2af97313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a22a5c0bf8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a22a5c0bf8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a22a5c0bf8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a22a5c0bf8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a2af973132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a2af97313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ac1cdbb114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ac1cdbb11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ac1cdbb114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ac1cdbb11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ac1cdbb114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ac1cdbb11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a2af973132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a2af97313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ac1cdbb114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ac1cdbb11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c1cdbb114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ac1cdbb11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ac1cdbb114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ac1cdbb11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c1cdbb114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ac1cdbb114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ac1cdbb114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ac1cdbb114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ac1cdbb114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ac1cdbb114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ac1cdbb114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ac1cdbb114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a22a5c0bf8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a22a5c0bf8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ac3e60e94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ac3e60e9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a22a5c0bf8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a22a5c0bf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a22a5c0bf8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a22a5c0bf8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a2af973132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a2af97313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a2af973132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a2af97313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a2af973132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a2af97313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a2af973132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a2af973132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a2af973132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a2af973132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a22a5c0bf8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a22a5c0bf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a2af973132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a2af97313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a22a5c0bf8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a22a5c0bf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a2c6802e65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a2c6802e6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a2af973132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a2af97313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a2c6802e6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a2c6802e6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a2af973132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a2af97313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a2c6802e65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a2c6802e6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a2c6802e65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a2c6802e6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a2c6802e65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a2c6802e6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a2c6802e6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a2c6802e6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a22a5c0bf8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a22a5c0bf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a2c6802b0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a2c6802b0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a22a5c0bf8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a22a5c0bf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a2c6802b0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a2c6802b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a2c6802b06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a2c6802b0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ac992bbad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ac992bba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acf9e4813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acf9e4813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acf9e4813c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acf9e4813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ac1cdbb114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ac1cdbb11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ac1cdbb114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ac1cdbb114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ac1cdbb114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ac1cdbb11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Transformación de un E/R al modelo relacional de Codd</a:t>
            </a:r>
            <a:endParaRPr/>
          </a:p>
        </p:txBody>
      </p:sp>
      <p:sp>
        <p:nvSpPr>
          <p:cNvPr id="86" name="Google Shape;86;p13"/>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Unidad 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Relaciones (o tablas)</a:t>
            </a:r>
            <a:endParaRPr/>
          </a:p>
        </p:txBody>
      </p:sp>
      <p:sp>
        <p:nvSpPr>
          <p:cNvPr id="139" name="Google Shape;139;p22"/>
          <p:cNvSpPr txBox="1">
            <a:spLocks noGrp="1"/>
          </p:cNvSpPr>
          <p:nvPr>
            <p:ph type="body" idx="1"/>
          </p:nvPr>
        </p:nvSpPr>
        <p:spPr>
          <a:xfrm>
            <a:off x="311700" y="1188025"/>
            <a:ext cx="85206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
              <a:t>Elemento fundamental en el modelo relacional.</a:t>
            </a:r>
            <a:endParaRPr/>
          </a:p>
          <a:p>
            <a:pPr marL="457200" lvl="0" indent="-342900" algn="l" rtl="0">
              <a:spcBef>
                <a:spcPts val="1000"/>
              </a:spcBef>
              <a:spcAft>
                <a:spcPts val="0"/>
              </a:spcAft>
              <a:buSzPts val="1800"/>
              <a:buChar char="❏"/>
            </a:pPr>
            <a:r>
              <a:rPr lang="es"/>
              <a:t>Relación (Codd: Modelo relacional)</a:t>
            </a:r>
            <a:endParaRPr/>
          </a:p>
          <a:p>
            <a:pPr marL="457200" lvl="0" indent="-342900" algn="l" rtl="0">
              <a:spcBef>
                <a:spcPts val="1000"/>
              </a:spcBef>
              <a:spcAft>
                <a:spcPts val="1000"/>
              </a:spcAft>
              <a:buSzPts val="1800"/>
              <a:buChar char="❏"/>
            </a:pPr>
            <a:r>
              <a:rPr lang="es"/>
              <a:t>Se representa gráficamente por una tabla con columnas (atributos) y filas (tuplas). </a:t>
            </a:r>
            <a:endParaRPr/>
          </a:p>
        </p:txBody>
      </p:sp>
      <p:pic>
        <p:nvPicPr>
          <p:cNvPr id="140" name="Google Shape;140;p22"/>
          <p:cNvPicPr preferRelativeResize="0"/>
          <p:nvPr/>
        </p:nvPicPr>
        <p:blipFill>
          <a:blip r:embed="rId3">
            <a:alphaModFix/>
          </a:blip>
          <a:stretch>
            <a:fillRect/>
          </a:stretch>
        </p:blipFill>
        <p:spPr>
          <a:xfrm>
            <a:off x="1291775" y="2953775"/>
            <a:ext cx="5391150" cy="1352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Relaciones (o tablas)</a:t>
            </a:r>
            <a:endParaRPr/>
          </a:p>
        </p:txBody>
      </p:sp>
      <p:sp>
        <p:nvSpPr>
          <p:cNvPr id="146" name="Google Shape;146;p2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
              <a:t>Se define una relación como un conjunto de atributos, cada uno de los cuales pertenece a un dominio, y que posee un nombre que identifica la relación. El conjunto de tuplas de una relación representa el cuerpo de la relación y el conjunto de atributos y el nombre representan el esquema.</a:t>
            </a:r>
            <a:endParaRPr/>
          </a:p>
          <a:p>
            <a:pPr marL="0" lvl="0" indent="0" algn="l" rtl="0">
              <a:spcBef>
                <a:spcPts val="1000"/>
              </a:spcBef>
              <a:spcAft>
                <a:spcPts val="0"/>
              </a:spcAft>
              <a:buNone/>
            </a:pPr>
            <a:endParaRPr/>
          </a:p>
          <a:p>
            <a:pPr marL="0" lvl="0" indent="0" algn="l" rtl="0">
              <a:spcBef>
                <a:spcPts val="1600"/>
              </a:spcBef>
              <a:spcAft>
                <a:spcPts val="1600"/>
              </a:spcAft>
              <a:buNone/>
            </a:pPr>
            <a:endParaRPr/>
          </a:p>
        </p:txBody>
      </p:sp>
      <p:pic>
        <p:nvPicPr>
          <p:cNvPr id="147" name="Google Shape;147;p23"/>
          <p:cNvPicPr preferRelativeResize="0"/>
          <p:nvPr/>
        </p:nvPicPr>
        <p:blipFill>
          <a:blip r:embed="rId3">
            <a:alphaModFix/>
          </a:blip>
          <a:stretch>
            <a:fillRect/>
          </a:stretch>
        </p:blipFill>
        <p:spPr>
          <a:xfrm>
            <a:off x="733425" y="2996213"/>
            <a:ext cx="7677150" cy="1438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Relaciones: propiedades</a:t>
            </a:r>
            <a:endParaRPr/>
          </a:p>
        </p:txBody>
      </p:sp>
      <p:pic>
        <p:nvPicPr>
          <p:cNvPr id="153" name="Google Shape;153;p24"/>
          <p:cNvPicPr preferRelativeResize="0"/>
          <p:nvPr/>
        </p:nvPicPr>
        <p:blipFill>
          <a:blip r:embed="rId3">
            <a:alphaModFix/>
          </a:blip>
          <a:stretch>
            <a:fillRect/>
          </a:stretch>
        </p:blipFill>
        <p:spPr>
          <a:xfrm>
            <a:off x="547675" y="1017799"/>
            <a:ext cx="8048625" cy="3856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Relación: tupla</a:t>
            </a:r>
            <a:endParaRPr/>
          </a:p>
        </p:txBody>
      </p:sp>
      <p:sp>
        <p:nvSpPr>
          <p:cNvPr id="159" name="Google Shape;159;p2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s"/>
              <a:t>Cada una de las filas de la relación</a:t>
            </a:r>
            <a:endParaRPr/>
          </a:p>
          <a:p>
            <a:pPr marL="457200" lvl="0" indent="-342900" algn="l" rtl="0">
              <a:lnSpc>
                <a:spcPct val="150000"/>
              </a:lnSpc>
              <a:spcBef>
                <a:spcPts val="0"/>
              </a:spcBef>
              <a:spcAft>
                <a:spcPts val="0"/>
              </a:spcAft>
              <a:buSzPts val="1800"/>
              <a:buChar char="❏"/>
            </a:pPr>
            <a:r>
              <a:rPr lang="es"/>
              <a:t>Se corresponde con la idea clásica de registro</a:t>
            </a:r>
            <a:endParaRPr/>
          </a:p>
          <a:p>
            <a:pPr marL="457200" lvl="0" indent="-342900" algn="l" rtl="0">
              <a:lnSpc>
                <a:spcPct val="150000"/>
              </a:lnSpc>
              <a:spcBef>
                <a:spcPts val="0"/>
              </a:spcBef>
              <a:spcAft>
                <a:spcPts val="0"/>
              </a:spcAft>
              <a:buSzPts val="1800"/>
              <a:buChar char="❏"/>
            </a:pPr>
            <a:r>
              <a:rPr lang="es"/>
              <a:t>Representa cada elemento individual de la relación</a:t>
            </a:r>
            <a:endParaRPr/>
          </a:p>
          <a:p>
            <a:pPr marL="914400" lvl="1" indent="-330200" algn="l" rtl="0">
              <a:lnSpc>
                <a:spcPct val="150000"/>
              </a:lnSpc>
              <a:spcBef>
                <a:spcPts val="0"/>
              </a:spcBef>
              <a:spcAft>
                <a:spcPts val="0"/>
              </a:spcAft>
              <a:buSzPts val="1600"/>
              <a:buChar char="❏"/>
            </a:pPr>
            <a:r>
              <a:rPr lang="es" sz="1600"/>
              <a:t>Ejemplo: relación que almacena personas, una tupla representa una persona en concreto.</a:t>
            </a:r>
            <a:endParaRPr sz="1600"/>
          </a:p>
          <a:p>
            <a:pPr marL="457200" lvl="0" indent="-342900" algn="l" rtl="0">
              <a:lnSpc>
                <a:spcPct val="150000"/>
              </a:lnSpc>
              <a:spcBef>
                <a:spcPts val="0"/>
              </a:spcBef>
              <a:spcAft>
                <a:spcPts val="0"/>
              </a:spcAft>
              <a:buSzPts val="1800"/>
              <a:buChar char="❏"/>
            </a:pPr>
            <a:r>
              <a:rPr lang="es"/>
              <a:t>Características:</a:t>
            </a:r>
            <a:endParaRPr/>
          </a:p>
          <a:p>
            <a:pPr marL="914400" lvl="1" indent="-330200" algn="l" rtl="0">
              <a:lnSpc>
                <a:spcPct val="150000"/>
              </a:lnSpc>
              <a:spcBef>
                <a:spcPts val="0"/>
              </a:spcBef>
              <a:spcAft>
                <a:spcPts val="0"/>
              </a:spcAft>
              <a:buSzPts val="1600"/>
              <a:buChar char="❏"/>
            </a:pPr>
            <a:r>
              <a:rPr lang="es" sz="1600"/>
              <a:t>Cada tupla se corresponde con un elemento del mundo real.</a:t>
            </a:r>
            <a:endParaRPr sz="1600"/>
          </a:p>
          <a:p>
            <a:pPr marL="914400" lvl="1" indent="-330200" algn="l" rtl="0">
              <a:lnSpc>
                <a:spcPct val="150000"/>
              </a:lnSpc>
              <a:spcBef>
                <a:spcPts val="0"/>
              </a:spcBef>
              <a:spcAft>
                <a:spcPts val="0"/>
              </a:spcAft>
              <a:buSzPts val="1600"/>
              <a:buChar char="❏"/>
            </a:pPr>
            <a:r>
              <a:rPr lang="es" sz="1600"/>
              <a:t>No pueden haber dos tuplas iguales (con todos los valores iguales)</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Relaciones: ejemplo</a:t>
            </a:r>
            <a:endParaRPr/>
          </a:p>
        </p:txBody>
      </p:sp>
      <p:pic>
        <p:nvPicPr>
          <p:cNvPr id="165" name="Google Shape;165;p26"/>
          <p:cNvPicPr preferRelativeResize="0"/>
          <p:nvPr/>
        </p:nvPicPr>
        <p:blipFill>
          <a:blip r:embed="rId3">
            <a:alphaModFix/>
          </a:blip>
          <a:stretch>
            <a:fillRect/>
          </a:stretch>
        </p:blipFill>
        <p:spPr>
          <a:xfrm>
            <a:off x="752600" y="1268225"/>
            <a:ext cx="5656701" cy="344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Relaciones: ejemplo</a:t>
            </a:r>
            <a:endParaRPr/>
          </a:p>
          <a:p>
            <a:pPr marL="0" lvl="0" indent="0" algn="l" rtl="0">
              <a:spcBef>
                <a:spcPts val="0"/>
              </a:spcBef>
              <a:spcAft>
                <a:spcPts val="0"/>
              </a:spcAft>
              <a:buNone/>
            </a:pPr>
            <a:endParaRPr/>
          </a:p>
        </p:txBody>
      </p:sp>
      <p:pic>
        <p:nvPicPr>
          <p:cNvPr id="171" name="Google Shape;171;p27"/>
          <p:cNvPicPr preferRelativeResize="0"/>
          <p:nvPr/>
        </p:nvPicPr>
        <p:blipFill>
          <a:blip r:embed="rId3">
            <a:alphaModFix/>
          </a:blip>
          <a:stretch>
            <a:fillRect/>
          </a:stretch>
        </p:blipFill>
        <p:spPr>
          <a:xfrm>
            <a:off x="1073525" y="1229874"/>
            <a:ext cx="7284525" cy="2989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Atributos/Dominios</a:t>
            </a:r>
            <a:endParaRPr/>
          </a:p>
        </p:txBody>
      </p:sp>
      <p:pic>
        <p:nvPicPr>
          <p:cNvPr id="177" name="Google Shape;177;p28"/>
          <p:cNvPicPr preferRelativeResize="0"/>
          <p:nvPr/>
        </p:nvPicPr>
        <p:blipFill>
          <a:blip r:embed="rId3">
            <a:alphaModFix/>
          </a:blip>
          <a:stretch>
            <a:fillRect/>
          </a:stretch>
        </p:blipFill>
        <p:spPr>
          <a:xfrm>
            <a:off x="840800" y="1215188"/>
            <a:ext cx="5524500" cy="3495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Dominio</a:t>
            </a:r>
            <a:endParaRPr/>
          </a:p>
          <a:p>
            <a:pPr marL="0" lvl="0" indent="0" algn="l" rtl="0">
              <a:spcBef>
                <a:spcPts val="0"/>
              </a:spcBef>
              <a:spcAft>
                <a:spcPts val="0"/>
              </a:spcAft>
              <a:buNone/>
            </a:pPr>
            <a:endParaRPr/>
          </a:p>
        </p:txBody>
      </p:sp>
      <p:sp>
        <p:nvSpPr>
          <p:cNvPr id="183" name="Google Shape;183;p29"/>
          <p:cNvSpPr txBox="1">
            <a:spLocks noGrp="1"/>
          </p:cNvSpPr>
          <p:nvPr>
            <p:ph type="body" idx="1"/>
          </p:nvPr>
        </p:nvSpPr>
        <p:spPr>
          <a:xfrm>
            <a:off x="311700" y="1017800"/>
            <a:ext cx="8520600" cy="3339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33333"/>
              </a:buClr>
              <a:buSzPts val="1800"/>
              <a:buChar char="❏"/>
            </a:pPr>
            <a:r>
              <a:rPr lang="es">
                <a:solidFill>
                  <a:srgbClr val="333333"/>
                </a:solidFill>
              </a:rPr>
              <a:t>Conjunto de todos los valores posibles que puede tomar un determinado atributo. </a:t>
            </a:r>
            <a:endParaRPr>
              <a:solidFill>
                <a:srgbClr val="333333"/>
              </a:solidFill>
            </a:endParaRPr>
          </a:p>
          <a:p>
            <a:pPr marL="457200" lvl="0" indent="-342900" algn="l" rtl="0">
              <a:lnSpc>
                <a:spcPct val="150000"/>
              </a:lnSpc>
              <a:spcBef>
                <a:spcPts val="0"/>
              </a:spcBef>
              <a:spcAft>
                <a:spcPts val="0"/>
              </a:spcAft>
              <a:buClr>
                <a:srgbClr val="333333"/>
              </a:buClr>
              <a:buSzPts val="1800"/>
              <a:buChar char="❏"/>
            </a:pPr>
            <a:r>
              <a:rPr lang="es">
                <a:solidFill>
                  <a:srgbClr val="333333"/>
                </a:solidFill>
              </a:rPr>
              <a:t>Dos atributos diferentes pueden tener el mismo dominio.</a:t>
            </a:r>
            <a:endParaRPr>
              <a:solidFill>
                <a:srgbClr val="333333"/>
              </a:solidFill>
            </a:endParaRPr>
          </a:p>
          <a:p>
            <a:pPr marL="457200" lvl="0" indent="-342900" algn="l" rtl="0">
              <a:lnSpc>
                <a:spcPct val="150000"/>
              </a:lnSpc>
              <a:spcBef>
                <a:spcPts val="0"/>
              </a:spcBef>
              <a:spcAft>
                <a:spcPts val="0"/>
              </a:spcAft>
              <a:buClr>
                <a:srgbClr val="333333"/>
              </a:buClr>
              <a:buSzPts val="1800"/>
              <a:buChar char="❏"/>
            </a:pPr>
            <a:r>
              <a:rPr lang="es">
                <a:solidFill>
                  <a:srgbClr val="333333"/>
                </a:solidFill>
              </a:rPr>
              <a:t>No es más que un tipo de dato, que puede ser definido por el sistema, como Integer o char o, uno más complejo definido por el usuario. La importancia de los dominios radica en que cuando se desea realizar una relación entre dos o más tablas, las claves por las que se relacionan deben pertenecer forzosamente al mismo dominio.</a:t>
            </a:r>
            <a:endParaRPr>
              <a:solidFill>
                <a:srgbClr val="333333"/>
              </a:solidFill>
            </a:endParaRPr>
          </a:p>
          <a:p>
            <a:pPr marL="0" lvl="0" indent="0" algn="l" rtl="0">
              <a:lnSpc>
                <a:spcPct val="150000"/>
              </a:lnSpc>
              <a:spcBef>
                <a:spcPts val="1600"/>
              </a:spcBef>
              <a:spcAft>
                <a:spcPts val="1600"/>
              </a:spcAft>
              <a:buNone/>
            </a:pPr>
            <a:endParaRPr>
              <a:solidFill>
                <a:srgbClr val="33333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Grado/Cardinalidad</a:t>
            </a:r>
            <a:endParaRPr/>
          </a:p>
        </p:txBody>
      </p:sp>
      <p:pic>
        <p:nvPicPr>
          <p:cNvPr id="189" name="Google Shape;189;p30"/>
          <p:cNvPicPr preferRelativeResize="0"/>
          <p:nvPr/>
        </p:nvPicPr>
        <p:blipFill>
          <a:blip r:embed="rId3">
            <a:alphaModFix/>
          </a:blip>
          <a:stretch>
            <a:fillRect/>
          </a:stretch>
        </p:blipFill>
        <p:spPr>
          <a:xfrm>
            <a:off x="565550" y="1438925"/>
            <a:ext cx="7751626" cy="3006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Grado/Cardinalidad</a:t>
            </a:r>
            <a:endParaRPr/>
          </a:p>
        </p:txBody>
      </p:sp>
      <p:pic>
        <p:nvPicPr>
          <p:cNvPr id="195" name="Google Shape;195;p31"/>
          <p:cNvPicPr preferRelativeResize="0"/>
          <p:nvPr/>
        </p:nvPicPr>
        <p:blipFill>
          <a:blip r:embed="rId3">
            <a:alphaModFix/>
          </a:blip>
          <a:stretch>
            <a:fillRect/>
          </a:stretch>
        </p:blipFill>
        <p:spPr>
          <a:xfrm>
            <a:off x="103038" y="1249125"/>
            <a:ext cx="5495925" cy="2762250"/>
          </a:xfrm>
          <a:prstGeom prst="rect">
            <a:avLst/>
          </a:prstGeom>
          <a:noFill/>
          <a:ln>
            <a:noFill/>
          </a:ln>
        </p:spPr>
      </p:pic>
      <p:pic>
        <p:nvPicPr>
          <p:cNvPr id="196" name="Google Shape;196;p31"/>
          <p:cNvPicPr preferRelativeResize="0"/>
          <p:nvPr/>
        </p:nvPicPr>
        <p:blipFill>
          <a:blip r:embed="rId4">
            <a:alphaModFix/>
          </a:blip>
          <a:stretch>
            <a:fillRect/>
          </a:stretch>
        </p:blipFill>
        <p:spPr>
          <a:xfrm>
            <a:off x="5304475" y="1723225"/>
            <a:ext cx="3695700" cy="2038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232950" y="344800"/>
            <a:ext cx="6419400" cy="39947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Grado/Cardinalidad</a:t>
            </a:r>
            <a:endParaRPr/>
          </a:p>
        </p:txBody>
      </p:sp>
      <p:pic>
        <p:nvPicPr>
          <p:cNvPr id="202" name="Google Shape;202;p32"/>
          <p:cNvPicPr preferRelativeResize="0"/>
          <p:nvPr/>
        </p:nvPicPr>
        <p:blipFill>
          <a:blip r:embed="rId3">
            <a:alphaModFix/>
          </a:blip>
          <a:stretch>
            <a:fillRect/>
          </a:stretch>
        </p:blipFill>
        <p:spPr>
          <a:xfrm>
            <a:off x="974250" y="1139700"/>
            <a:ext cx="7195490" cy="2668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Elementos modelo relacional</a:t>
            </a:r>
            <a:endParaRPr/>
          </a:p>
        </p:txBody>
      </p:sp>
      <p:pic>
        <p:nvPicPr>
          <p:cNvPr id="208" name="Google Shape;208;p33"/>
          <p:cNvPicPr preferRelativeResize="0"/>
          <p:nvPr/>
        </p:nvPicPr>
        <p:blipFill>
          <a:blip r:embed="rId3">
            <a:alphaModFix/>
          </a:blip>
          <a:stretch>
            <a:fillRect/>
          </a:stretch>
        </p:blipFill>
        <p:spPr>
          <a:xfrm>
            <a:off x="1462575" y="1076400"/>
            <a:ext cx="4861274" cy="3645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Resumen modelo relacional</a:t>
            </a:r>
            <a:endParaRPr/>
          </a:p>
        </p:txBody>
      </p:sp>
      <p:sp>
        <p:nvSpPr>
          <p:cNvPr id="214" name="Google Shape;214;p3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5" name="Google Shape;215;p34"/>
          <p:cNvPicPr preferRelativeResize="0"/>
          <p:nvPr/>
        </p:nvPicPr>
        <p:blipFill>
          <a:blip r:embed="rId3">
            <a:alphaModFix/>
          </a:blip>
          <a:stretch>
            <a:fillRect/>
          </a:stretch>
        </p:blipFill>
        <p:spPr>
          <a:xfrm>
            <a:off x="5044150" y="1374820"/>
            <a:ext cx="3853424" cy="2893100"/>
          </a:xfrm>
          <a:prstGeom prst="rect">
            <a:avLst/>
          </a:prstGeom>
          <a:noFill/>
          <a:ln>
            <a:noFill/>
          </a:ln>
        </p:spPr>
      </p:pic>
      <p:pic>
        <p:nvPicPr>
          <p:cNvPr id="216" name="Google Shape;216;p34"/>
          <p:cNvPicPr preferRelativeResize="0"/>
          <p:nvPr/>
        </p:nvPicPr>
        <p:blipFill>
          <a:blip r:embed="rId4">
            <a:alphaModFix/>
          </a:blip>
          <a:stretch>
            <a:fillRect/>
          </a:stretch>
        </p:blipFill>
        <p:spPr>
          <a:xfrm>
            <a:off x="311688" y="1349800"/>
            <a:ext cx="5381625" cy="3028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Resumen</a:t>
            </a:r>
            <a:endParaRPr/>
          </a:p>
        </p:txBody>
      </p:sp>
      <p:sp>
        <p:nvSpPr>
          <p:cNvPr id="222" name="Google Shape;222;p3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3" name="Google Shape;223;p35"/>
          <p:cNvPicPr preferRelativeResize="0"/>
          <p:nvPr/>
        </p:nvPicPr>
        <p:blipFill>
          <a:blip r:embed="rId3">
            <a:alphaModFix/>
          </a:blip>
          <a:stretch>
            <a:fillRect/>
          </a:stretch>
        </p:blipFill>
        <p:spPr>
          <a:xfrm>
            <a:off x="287625" y="1173500"/>
            <a:ext cx="7650600" cy="3716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Cualidades de un buen diseño de base de datos</a:t>
            </a:r>
            <a:endParaRPr/>
          </a:p>
        </p:txBody>
      </p:sp>
      <p:sp>
        <p:nvSpPr>
          <p:cNvPr id="229" name="Google Shape;229;p3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s"/>
              <a:t>Reflejar la estructura del problema en el mundo real.</a:t>
            </a:r>
            <a:endParaRPr/>
          </a:p>
          <a:p>
            <a:pPr marL="457200" lvl="0" indent="-342900" algn="l" rtl="0">
              <a:lnSpc>
                <a:spcPct val="150000"/>
              </a:lnSpc>
              <a:spcBef>
                <a:spcPts val="0"/>
              </a:spcBef>
              <a:spcAft>
                <a:spcPts val="0"/>
              </a:spcAft>
              <a:buSzPts val="1800"/>
              <a:buChar char="❏"/>
            </a:pPr>
            <a:r>
              <a:rPr lang="es"/>
              <a:t>Ser capaz de representar todos los datos esperados, incluso con el</a:t>
            </a:r>
            <a:endParaRPr/>
          </a:p>
          <a:p>
            <a:pPr marL="457200" lvl="0" indent="-342900" algn="l" rtl="0">
              <a:lnSpc>
                <a:spcPct val="150000"/>
              </a:lnSpc>
              <a:spcBef>
                <a:spcPts val="0"/>
              </a:spcBef>
              <a:spcAft>
                <a:spcPts val="0"/>
              </a:spcAft>
              <a:buSzPts val="1800"/>
              <a:buChar char="❏"/>
            </a:pPr>
            <a:r>
              <a:rPr lang="es"/>
              <a:t>paso del tiempo.</a:t>
            </a:r>
            <a:endParaRPr/>
          </a:p>
          <a:p>
            <a:pPr marL="457200" lvl="0" indent="-342900" algn="l" rtl="0">
              <a:lnSpc>
                <a:spcPct val="150000"/>
              </a:lnSpc>
              <a:spcBef>
                <a:spcPts val="0"/>
              </a:spcBef>
              <a:spcAft>
                <a:spcPts val="0"/>
              </a:spcAft>
              <a:buSzPts val="1800"/>
              <a:buChar char="❏"/>
            </a:pPr>
            <a:r>
              <a:rPr lang="es"/>
              <a:t>Evitar el almacenamiento de información redundante.</a:t>
            </a:r>
            <a:endParaRPr/>
          </a:p>
          <a:p>
            <a:pPr marL="457200" lvl="0" indent="-342900" algn="l" rtl="0">
              <a:lnSpc>
                <a:spcPct val="150000"/>
              </a:lnSpc>
              <a:spcBef>
                <a:spcPts val="0"/>
              </a:spcBef>
              <a:spcAft>
                <a:spcPts val="0"/>
              </a:spcAft>
              <a:buSzPts val="1800"/>
              <a:buChar char="❏"/>
            </a:pPr>
            <a:r>
              <a:rPr lang="es"/>
              <a:t>Proporcionar un acceso eficaz a los datos.</a:t>
            </a:r>
            <a:endParaRPr/>
          </a:p>
          <a:p>
            <a:pPr marL="457200" lvl="0" indent="-342900" algn="l" rtl="0">
              <a:lnSpc>
                <a:spcPct val="150000"/>
              </a:lnSpc>
              <a:spcBef>
                <a:spcPts val="0"/>
              </a:spcBef>
              <a:spcAft>
                <a:spcPts val="0"/>
              </a:spcAft>
              <a:buSzPts val="1800"/>
              <a:buChar char="❏"/>
            </a:pPr>
            <a:r>
              <a:rPr lang="es"/>
              <a:t>Mantener la integridad de los datos a lo largo del tiempo.</a:t>
            </a:r>
            <a:endParaRPr/>
          </a:p>
          <a:p>
            <a:pPr marL="457200" lvl="0" indent="-342900" algn="l" rtl="0">
              <a:lnSpc>
                <a:spcPct val="150000"/>
              </a:lnSpc>
              <a:spcBef>
                <a:spcPts val="0"/>
              </a:spcBef>
              <a:spcAft>
                <a:spcPts val="0"/>
              </a:spcAft>
              <a:buSzPts val="1800"/>
              <a:buChar char="❏"/>
            </a:pPr>
            <a:r>
              <a:rPr lang="es"/>
              <a:t>Ser claro, coherente y de fácil comprensión.</a:t>
            </a:r>
            <a:endParaRPr/>
          </a:p>
          <a:p>
            <a:pPr marL="457200" lvl="0" indent="-342900" algn="l" rtl="0">
              <a:lnSpc>
                <a:spcPct val="150000"/>
              </a:lnSpc>
              <a:spcBef>
                <a:spcPts val="0"/>
              </a:spcBef>
              <a:spcAft>
                <a:spcPts val="0"/>
              </a:spcAft>
              <a:buSzPts val="1800"/>
              <a:buChar char="❏"/>
            </a:pPr>
            <a:r>
              <a:rPr lang="es"/>
              <a:t>Nota: A veces, estos objetivos pueden ser contradictorios.</a:t>
            </a:r>
            <a:endParaRPr/>
          </a:p>
          <a:p>
            <a:pPr marL="457200" lvl="0" indent="0" algn="l" rtl="0">
              <a:spcBef>
                <a:spcPts val="1600"/>
              </a:spcBef>
              <a:spcAft>
                <a:spcPts val="16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Principios básicos de diseño</a:t>
            </a:r>
            <a:endParaRPr/>
          </a:p>
        </p:txBody>
      </p:sp>
      <p:sp>
        <p:nvSpPr>
          <p:cNvPr id="235" name="Google Shape;235;p3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
              <a:t>Todos los datos se representan en tablas.</a:t>
            </a:r>
            <a:endParaRPr/>
          </a:p>
          <a:p>
            <a:pPr marL="457200" lvl="0" indent="-342900" algn="l" rtl="0">
              <a:spcBef>
                <a:spcPts val="0"/>
              </a:spcBef>
              <a:spcAft>
                <a:spcPts val="0"/>
              </a:spcAft>
              <a:buSzPts val="1800"/>
              <a:buChar char="❏"/>
            </a:pPr>
            <a:r>
              <a:rPr lang="es"/>
              <a:t>Incluso los resultados de cualquier consulta son otra tabla.</a:t>
            </a:r>
            <a:endParaRPr/>
          </a:p>
          <a:p>
            <a:pPr marL="457200" lvl="0" indent="-342900" algn="l" rtl="0">
              <a:spcBef>
                <a:spcPts val="0"/>
              </a:spcBef>
              <a:spcAft>
                <a:spcPts val="0"/>
              </a:spcAft>
              <a:buSzPts val="1800"/>
              <a:buChar char="❏"/>
            </a:pPr>
            <a:r>
              <a:rPr lang="es"/>
              <a:t>Las tablas están compuestas por filas y columnas.</a:t>
            </a:r>
            <a:endParaRPr/>
          </a:p>
          <a:p>
            <a:pPr marL="457200" lvl="0" indent="-342900" algn="l" rtl="0">
              <a:spcBef>
                <a:spcPts val="0"/>
              </a:spcBef>
              <a:spcAft>
                <a:spcPts val="0"/>
              </a:spcAft>
              <a:buSzPts val="1800"/>
              <a:buChar char="❏"/>
            </a:pPr>
            <a:r>
              <a:rPr lang="es"/>
              <a:t>Las filas y las columnas, en principio, carecen de orden (p.ej., el orden en el que se muestren las filas y las columnas no importa).</a:t>
            </a:r>
            <a:endParaRPr/>
          </a:p>
          <a:p>
            <a:pPr marL="457200" lvl="0" indent="-342900" algn="l" rtl="0">
              <a:spcBef>
                <a:spcPts val="0"/>
              </a:spcBef>
              <a:spcAft>
                <a:spcPts val="0"/>
              </a:spcAft>
              <a:buSzPts val="1800"/>
              <a:buChar char="❏"/>
            </a:pPr>
            <a:r>
              <a:rPr lang="es"/>
              <a:t>Las filas sólo se ordenan si se le indica a la base de datos que lo haga, mediante el correspondiente comando.</a:t>
            </a:r>
            <a:endParaRPr/>
          </a:p>
          <a:p>
            <a:pPr marL="457200" lvl="0" indent="-342900" algn="l" rtl="0">
              <a:spcBef>
                <a:spcPts val="0"/>
              </a:spcBef>
              <a:spcAft>
                <a:spcPts val="0"/>
              </a:spcAft>
              <a:buSzPts val="1800"/>
              <a:buChar char="❏"/>
            </a:pPr>
            <a:r>
              <a:rPr lang="es"/>
              <a:t>De no ser así, el orden será arbitrario, y puede cambiar en caso de tratarse de una base datos dinámica.</a:t>
            </a:r>
            <a:endParaRPr/>
          </a:p>
          <a:p>
            <a:pPr marL="457200" lvl="0" indent="-342900" algn="l" rtl="0">
              <a:spcBef>
                <a:spcPts val="0"/>
              </a:spcBef>
              <a:spcAft>
                <a:spcPts val="0"/>
              </a:spcAft>
              <a:buSzPts val="1800"/>
              <a:buChar char="❏"/>
            </a:pPr>
            <a:r>
              <a:rPr lang="es"/>
              <a:t>El orden de las columnas lo determina cada consulta.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Principios básicos de diseño</a:t>
            </a:r>
            <a:endParaRPr/>
          </a:p>
          <a:p>
            <a:pPr marL="0" lvl="0" indent="0" algn="l" rtl="0">
              <a:spcBef>
                <a:spcPts val="0"/>
              </a:spcBef>
              <a:spcAft>
                <a:spcPts val="0"/>
              </a:spcAft>
              <a:buNone/>
            </a:pPr>
            <a:endParaRPr/>
          </a:p>
        </p:txBody>
      </p:sp>
      <p:sp>
        <p:nvSpPr>
          <p:cNvPr id="241" name="Google Shape;241;p3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
              <a:t>Cada tabla tiene una clave primaria, un identificador único, compuesto por una o más columnas.</a:t>
            </a:r>
            <a:endParaRPr/>
          </a:p>
          <a:p>
            <a:pPr marL="457200" lvl="0" indent="-342900" algn="l" rtl="0">
              <a:spcBef>
                <a:spcPts val="0"/>
              </a:spcBef>
              <a:spcAft>
                <a:spcPts val="0"/>
              </a:spcAft>
              <a:buSzPts val="1800"/>
              <a:buChar char="❏"/>
            </a:pPr>
            <a:r>
              <a:rPr lang="es"/>
              <a:t>La mayoría de las claves primarias están formadas por una única columna (p.ej., CIUDAD_ID).</a:t>
            </a:r>
            <a:endParaRPr/>
          </a:p>
          <a:p>
            <a:pPr marL="457200" lvl="0" indent="-342900" algn="l" rtl="0">
              <a:spcBef>
                <a:spcPts val="0"/>
              </a:spcBef>
              <a:spcAft>
                <a:spcPts val="0"/>
              </a:spcAft>
              <a:buSzPts val="1800"/>
              <a:buChar char="❏"/>
            </a:pPr>
            <a:r>
              <a:rPr lang="es"/>
              <a:t>Para establecer una relación entre dos tablas es necesario incluir, en forma de columna, en una de ellas la clave primaria de la otra. A esta columna se le llama clave secundaria.</a:t>
            </a:r>
            <a:endParaRPr/>
          </a:p>
          <a:p>
            <a:pPr marL="457200" lvl="0" indent="-342900" algn="l" rtl="0">
              <a:spcBef>
                <a:spcPts val="0"/>
              </a:spcBef>
              <a:spcAft>
                <a:spcPts val="0"/>
              </a:spcAft>
              <a:buSzPts val="1800"/>
              <a:buChar char="❏"/>
            </a:pPr>
            <a:r>
              <a:rPr lang="es"/>
              <a:t>Estos dos conceptos --clave primaria y secundaria-- son los más importantes en el diseño de bases de datos. Es importante dedicarles tiempo, para entender bien en qué consisten y cómo funcionan.</a:t>
            </a:r>
            <a:endParaRPr/>
          </a:p>
          <a:p>
            <a:pPr marL="0" lvl="0" indent="0" algn="l" rtl="0">
              <a:spcBef>
                <a:spcPts val="1600"/>
              </a:spcBef>
              <a:spcAft>
                <a:spcPts val="160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Conceptos</a:t>
            </a:r>
            <a:endParaRPr/>
          </a:p>
        </p:txBody>
      </p:sp>
      <p:sp>
        <p:nvSpPr>
          <p:cNvPr id="247" name="Google Shape;247;p3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s"/>
              <a:t>A continuación se definen los </a:t>
            </a:r>
            <a:r>
              <a:rPr lang="es" b="1"/>
              <a:t>conceptos </a:t>
            </a:r>
            <a:r>
              <a:rPr lang="es"/>
              <a:t>necesarios </a:t>
            </a:r>
            <a:r>
              <a:rPr lang="es" b="1"/>
              <a:t>para transformar </a:t>
            </a:r>
            <a:r>
              <a:rPr lang="es"/>
              <a:t>el modelo conceptual (</a:t>
            </a:r>
            <a:r>
              <a:rPr lang="es" b="1"/>
              <a:t>diagrama entidad-relación</a:t>
            </a:r>
            <a:r>
              <a:rPr lang="es"/>
              <a:t>) en el modelo lógico (</a:t>
            </a:r>
            <a:r>
              <a:rPr lang="es" b="1"/>
              <a:t>modelo relacional</a:t>
            </a:r>
            <a:r>
              <a:rPr lang="es"/>
              <a:t>).</a:t>
            </a:r>
            <a:endParaRPr/>
          </a:p>
          <a:p>
            <a:pPr marL="0" lvl="0" indent="0" algn="l" rtl="0">
              <a:spcBef>
                <a:spcPts val="1600"/>
              </a:spcBef>
              <a:spcAft>
                <a:spcPts val="1600"/>
              </a:spcAft>
              <a:buNone/>
            </a:pPr>
            <a:endParaRPr/>
          </a:p>
        </p:txBody>
      </p:sp>
      <p:pic>
        <p:nvPicPr>
          <p:cNvPr id="248" name="Google Shape;248;p39"/>
          <p:cNvPicPr preferRelativeResize="0"/>
          <p:nvPr/>
        </p:nvPicPr>
        <p:blipFill>
          <a:blip r:embed="rId3">
            <a:alphaModFix/>
          </a:blip>
          <a:stretch>
            <a:fillRect/>
          </a:stretch>
        </p:blipFill>
        <p:spPr>
          <a:xfrm>
            <a:off x="1815500" y="2124000"/>
            <a:ext cx="5452625" cy="2770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Conceptos</a:t>
            </a:r>
            <a:endParaRPr/>
          </a:p>
        </p:txBody>
      </p:sp>
      <p:sp>
        <p:nvSpPr>
          <p:cNvPr id="254" name="Google Shape;254;p4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1000"/>
              </a:spcBef>
              <a:spcAft>
                <a:spcPts val="0"/>
              </a:spcAft>
              <a:buSzPts val="1800"/>
              <a:buChar char="❏"/>
            </a:pPr>
            <a:r>
              <a:rPr lang="es" b="1"/>
              <a:t>Atributo</a:t>
            </a:r>
            <a:r>
              <a:rPr lang="es"/>
              <a:t>: Características que describen a una entidad o relación.</a:t>
            </a:r>
            <a:endParaRPr/>
          </a:p>
          <a:p>
            <a:pPr marL="457200" lvl="0" indent="-342900" algn="l" rtl="0">
              <a:lnSpc>
                <a:spcPct val="150000"/>
              </a:lnSpc>
              <a:spcBef>
                <a:spcPts val="0"/>
              </a:spcBef>
              <a:spcAft>
                <a:spcPts val="0"/>
              </a:spcAft>
              <a:buSzPts val="1800"/>
              <a:buChar char="❏"/>
            </a:pPr>
            <a:r>
              <a:rPr lang="es" b="1"/>
              <a:t>Dominio</a:t>
            </a:r>
            <a:r>
              <a:rPr lang="es"/>
              <a:t>: Conjunto de valores permitidos para un atributo. Por ejemplo, cadenas de caracteres. números enteros, los valores Sí o No, etc.</a:t>
            </a:r>
            <a:endParaRPr/>
          </a:p>
          <a:p>
            <a:pPr marL="457200" lvl="0" indent="-342900" algn="l" rtl="0">
              <a:lnSpc>
                <a:spcPct val="150000"/>
              </a:lnSpc>
              <a:spcBef>
                <a:spcPts val="0"/>
              </a:spcBef>
              <a:spcAft>
                <a:spcPts val="0"/>
              </a:spcAft>
              <a:buSzPts val="1800"/>
              <a:buChar char="❏"/>
            </a:pPr>
            <a:r>
              <a:rPr lang="es" b="1"/>
              <a:t>Restricciones de semántica:</a:t>
            </a:r>
            <a:r>
              <a:rPr lang="es"/>
              <a:t> Condiciones que deben cumplir los datos para su correcto almacenamiento. </a:t>
            </a:r>
            <a:endParaRPr/>
          </a:p>
          <a:p>
            <a:pPr marL="457200" lvl="0" indent="-342900" algn="l" rtl="0">
              <a:lnSpc>
                <a:spcPct val="150000"/>
              </a:lnSpc>
              <a:spcBef>
                <a:spcPts val="0"/>
              </a:spcBef>
              <a:spcAft>
                <a:spcPts val="0"/>
              </a:spcAft>
              <a:buSzPts val="1800"/>
              <a:buChar char="❏"/>
            </a:pPr>
            <a:r>
              <a:rPr lang="es" b="1"/>
              <a:t>Clave</a:t>
            </a:r>
            <a:r>
              <a:rPr lang="es"/>
              <a:t>: Una clave es un conjunto de atributos que identifican de forma única una ocurrencia de entidad. En este caso, las claves pueden ser simples (atómicas) o compuestas.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Superclave</a:t>
            </a:r>
            <a:endParaRPr/>
          </a:p>
        </p:txBody>
      </p:sp>
      <p:sp>
        <p:nvSpPr>
          <p:cNvPr id="260" name="Google Shape;260;p41"/>
          <p:cNvSpPr txBox="1">
            <a:spLocks noGrp="1"/>
          </p:cNvSpPr>
          <p:nvPr>
            <p:ph type="body" idx="1"/>
          </p:nvPr>
        </p:nvSpPr>
        <p:spPr>
          <a:xfrm>
            <a:off x="311700" y="1115800"/>
            <a:ext cx="8520600" cy="3339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s" b="1"/>
              <a:t>Superclave</a:t>
            </a:r>
            <a:r>
              <a:rPr lang="es"/>
              <a:t>: Identifican a una entidad (pueden ser no mínimas). </a:t>
            </a:r>
            <a:endParaRPr/>
          </a:p>
          <a:p>
            <a:pPr marL="457200" lvl="0" indent="-342900" algn="l" rtl="0">
              <a:lnSpc>
                <a:spcPct val="150000"/>
              </a:lnSpc>
              <a:spcBef>
                <a:spcPts val="0"/>
              </a:spcBef>
              <a:spcAft>
                <a:spcPts val="0"/>
              </a:spcAft>
              <a:buSzPts val="1800"/>
              <a:buChar char="❏"/>
            </a:pPr>
            <a:r>
              <a:rPr lang="es"/>
              <a:t>Por ejemplo, para un empleado, las superclaves posibles son el DNI, o el DNI+Nombre. o el DNI+Nombre+Número de la Seguridad Social, etc. </a:t>
            </a:r>
            <a:endParaRPr/>
          </a:p>
          <a:p>
            <a:pPr marL="457200" lvl="0" indent="0" algn="l" rtl="0">
              <a:lnSpc>
                <a:spcPct val="150000"/>
              </a:lnSpc>
              <a:spcBef>
                <a:spcPts val="1600"/>
              </a:spcBef>
              <a:spcAft>
                <a:spcPts val="0"/>
              </a:spcAft>
              <a:buNone/>
            </a:pPr>
            <a:endParaRPr/>
          </a:p>
          <a:p>
            <a:pPr marL="0" lvl="0" indent="0" algn="l" rtl="0">
              <a:lnSpc>
                <a:spcPct val="150000"/>
              </a:lnSpc>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Modelo relacional</a:t>
            </a:r>
            <a:endParaRPr/>
          </a:p>
        </p:txBody>
      </p:sp>
      <p:pic>
        <p:nvPicPr>
          <p:cNvPr id="97" name="Google Shape;97;p15"/>
          <p:cNvPicPr preferRelativeResize="0"/>
          <p:nvPr/>
        </p:nvPicPr>
        <p:blipFill>
          <a:blip r:embed="rId3">
            <a:alphaModFix/>
          </a:blip>
          <a:stretch>
            <a:fillRect/>
          </a:stretch>
        </p:blipFill>
        <p:spPr>
          <a:xfrm>
            <a:off x="1243850" y="1282251"/>
            <a:ext cx="6503099" cy="2947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Clave Candidata</a:t>
            </a:r>
            <a:endParaRPr/>
          </a:p>
        </p:txBody>
      </p:sp>
      <p:pic>
        <p:nvPicPr>
          <p:cNvPr id="266" name="Google Shape;266;p42"/>
          <p:cNvPicPr preferRelativeResize="0"/>
          <p:nvPr/>
        </p:nvPicPr>
        <p:blipFill>
          <a:blip r:embed="rId3">
            <a:alphaModFix/>
          </a:blip>
          <a:stretch>
            <a:fillRect/>
          </a:stretch>
        </p:blipFill>
        <p:spPr>
          <a:xfrm>
            <a:off x="1527250" y="1017800"/>
            <a:ext cx="5990186" cy="3820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Clave primaria</a:t>
            </a:r>
            <a:endParaRPr/>
          </a:p>
        </p:txBody>
      </p:sp>
      <p:pic>
        <p:nvPicPr>
          <p:cNvPr id="272" name="Google Shape;272;p43"/>
          <p:cNvPicPr preferRelativeResize="0"/>
          <p:nvPr/>
        </p:nvPicPr>
        <p:blipFill>
          <a:blip r:embed="rId3">
            <a:alphaModFix/>
          </a:blip>
          <a:stretch>
            <a:fillRect/>
          </a:stretch>
        </p:blipFill>
        <p:spPr>
          <a:xfrm>
            <a:off x="1385850" y="1017800"/>
            <a:ext cx="6195050" cy="38208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Clave alternativa</a:t>
            </a:r>
            <a:endParaRPr/>
          </a:p>
        </p:txBody>
      </p:sp>
      <p:pic>
        <p:nvPicPr>
          <p:cNvPr id="278" name="Google Shape;278;p44"/>
          <p:cNvPicPr preferRelativeResize="0"/>
          <p:nvPr/>
        </p:nvPicPr>
        <p:blipFill>
          <a:blip r:embed="rId3">
            <a:alphaModFix/>
          </a:blip>
          <a:stretch>
            <a:fillRect/>
          </a:stretch>
        </p:blipFill>
        <p:spPr>
          <a:xfrm>
            <a:off x="1302975" y="1017800"/>
            <a:ext cx="6206632" cy="3820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Clave foránea</a:t>
            </a:r>
            <a:endParaRPr/>
          </a:p>
        </p:txBody>
      </p:sp>
      <p:pic>
        <p:nvPicPr>
          <p:cNvPr id="284" name="Google Shape;284;p45"/>
          <p:cNvPicPr preferRelativeResize="0"/>
          <p:nvPr/>
        </p:nvPicPr>
        <p:blipFill>
          <a:blip r:embed="rId3">
            <a:alphaModFix/>
          </a:blip>
          <a:stretch>
            <a:fillRect/>
          </a:stretch>
        </p:blipFill>
        <p:spPr>
          <a:xfrm>
            <a:off x="1005575" y="1017800"/>
            <a:ext cx="6186218" cy="3820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Claves: ejemplos</a:t>
            </a:r>
            <a:endParaRPr/>
          </a:p>
        </p:txBody>
      </p:sp>
      <p:pic>
        <p:nvPicPr>
          <p:cNvPr id="290" name="Google Shape;290;p46"/>
          <p:cNvPicPr preferRelativeResize="0"/>
          <p:nvPr/>
        </p:nvPicPr>
        <p:blipFill>
          <a:blip r:embed="rId3">
            <a:alphaModFix/>
          </a:blip>
          <a:stretch>
            <a:fillRect/>
          </a:stretch>
        </p:blipFill>
        <p:spPr>
          <a:xfrm>
            <a:off x="1315463" y="1582163"/>
            <a:ext cx="6600825" cy="2066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Claves: ejemplos</a:t>
            </a:r>
            <a:endParaRPr/>
          </a:p>
        </p:txBody>
      </p:sp>
      <p:pic>
        <p:nvPicPr>
          <p:cNvPr id="296" name="Google Shape;296;p47"/>
          <p:cNvPicPr preferRelativeResize="0"/>
          <p:nvPr/>
        </p:nvPicPr>
        <p:blipFill>
          <a:blip r:embed="rId3">
            <a:alphaModFix/>
          </a:blip>
          <a:stretch>
            <a:fillRect/>
          </a:stretch>
        </p:blipFill>
        <p:spPr>
          <a:xfrm>
            <a:off x="901950" y="1357163"/>
            <a:ext cx="5029200" cy="2828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Claves: ejemplos</a:t>
            </a:r>
            <a:endParaRPr/>
          </a:p>
        </p:txBody>
      </p:sp>
      <p:pic>
        <p:nvPicPr>
          <p:cNvPr id="302" name="Google Shape;302;p48"/>
          <p:cNvPicPr preferRelativeResize="0"/>
          <p:nvPr/>
        </p:nvPicPr>
        <p:blipFill>
          <a:blip r:embed="rId3">
            <a:alphaModFix/>
          </a:blip>
          <a:stretch>
            <a:fillRect/>
          </a:stretch>
        </p:blipFill>
        <p:spPr>
          <a:xfrm>
            <a:off x="757238" y="1533525"/>
            <a:ext cx="7629525" cy="2076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Reglas de integridad</a:t>
            </a:r>
            <a:endParaRPr/>
          </a:p>
        </p:txBody>
      </p:sp>
      <p:sp>
        <p:nvSpPr>
          <p:cNvPr id="308" name="Google Shape;308;p4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s"/>
              <a:t>Reglas para garantizar la consistencia de la información</a:t>
            </a:r>
            <a:endParaRPr/>
          </a:p>
          <a:p>
            <a:pPr marL="457200" lvl="0" indent="-342900" algn="l" rtl="0">
              <a:lnSpc>
                <a:spcPct val="150000"/>
              </a:lnSpc>
              <a:spcBef>
                <a:spcPts val="0"/>
              </a:spcBef>
              <a:spcAft>
                <a:spcPts val="0"/>
              </a:spcAft>
              <a:buSzPts val="1800"/>
              <a:buChar char="❏"/>
            </a:pPr>
            <a:r>
              <a:rPr lang="es" b="1"/>
              <a:t>Integridad de la clave:</a:t>
            </a:r>
            <a:r>
              <a:rPr lang="es"/>
              <a:t> ningún atributo que forme parte de una clave candidata de una relación podrá tomar valores nulos en ninguna tupla de la relación.</a:t>
            </a:r>
            <a:endParaRPr/>
          </a:p>
          <a:p>
            <a:pPr marL="457200" lvl="0" indent="-342900" algn="l" rtl="0">
              <a:lnSpc>
                <a:spcPct val="150000"/>
              </a:lnSpc>
              <a:spcBef>
                <a:spcPts val="0"/>
              </a:spcBef>
              <a:spcAft>
                <a:spcPts val="0"/>
              </a:spcAft>
              <a:buSzPts val="1800"/>
              <a:buChar char="❏"/>
            </a:pPr>
            <a:r>
              <a:rPr lang="es" b="1"/>
              <a:t>Integridad de referencia:</a:t>
            </a:r>
            <a:r>
              <a:rPr lang="es"/>
              <a:t> los atributos que sean claves secundarias sólo podrán tener valores que estén relacionados con la llave primaria de la relación (tabla) que relacionen, o bien valores nulos.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0"/>
          <p:cNvSpPr txBox="1">
            <a:spLocks noGrp="1"/>
          </p:cNvSpPr>
          <p:nvPr>
            <p:ph type="title"/>
          </p:nvPr>
        </p:nvSpPr>
        <p:spPr>
          <a:xfrm>
            <a:off x="311700" y="2566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Reglas de integridad</a:t>
            </a:r>
            <a:endParaRPr/>
          </a:p>
        </p:txBody>
      </p:sp>
      <p:sp>
        <p:nvSpPr>
          <p:cNvPr id="314" name="Google Shape;314;p5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15" name="Google Shape;315;p50"/>
          <p:cNvPicPr preferRelativeResize="0"/>
          <p:nvPr/>
        </p:nvPicPr>
        <p:blipFill>
          <a:blip r:embed="rId3">
            <a:alphaModFix/>
          </a:blip>
          <a:stretch>
            <a:fillRect/>
          </a:stretch>
        </p:blipFill>
        <p:spPr>
          <a:xfrm>
            <a:off x="311700" y="922261"/>
            <a:ext cx="8281351" cy="3954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Reglas de integridad</a:t>
            </a:r>
            <a:endParaRPr/>
          </a:p>
        </p:txBody>
      </p:sp>
      <p:pic>
        <p:nvPicPr>
          <p:cNvPr id="321" name="Google Shape;321;p51"/>
          <p:cNvPicPr preferRelativeResize="0"/>
          <p:nvPr/>
        </p:nvPicPr>
        <p:blipFill>
          <a:blip r:embed="rId3">
            <a:alphaModFix/>
          </a:blip>
          <a:stretch>
            <a:fillRect/>
          </a:stretch>
        </p:blipFill>
        <p:spPr>
          <a:xfrm>
            <a:off x="1044750" y="1017800"/>
            <a:ext cx="7054499" cy="3860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Modelo relacional</a:t>
            </a:r>
            <a:endParaRPr/>
          </a:p>
        </p:txBody>
      </p:sp>
      <p:sp>
        <p:nvSpPr>
          <p:cNvPr id="103" name="Google Shape;103;p1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s"/>
              <a:t>El objetivo principal del modelo relacional es proteger al usuario de la obligación de conocer las estructuras de datos físicas con las que se representa la información de una base de datos. </a:t>
            </a:r>
            <a:endParaRPr/>
          </a:p>
          <a:p>
            <a:pPr marL="0" lvl="0" indent="0" algn="l" rtl="0">
              <a:lnSpc>
                <a:spcPct val="150000"/>
              </a:lnSpc>
              <a:spcBef>
                <a:spcPts val="1600"/>
              </a:spcBef>
              <a:spcAft>
                <a:spcPts val="0"/>
              </a:spcAft>
              <a:buNone/>
            </a:pPr>
            <a:r>
              <a:rPr lang="es"/>
              <a:t>Desvincular estas estructuras de datos, que son complejas por naturaleza, del diseño lógico (Modelo Relacional), permite que la base de datos se pueda implementar en cualquier gestor de bases de datos relacional (Oracle, MySQL, DB2, etc.)</a:t>
            </a:r>
            <a:endParaRPr/>
          </a:p>
          <a:p>
            <a:pPr marL="0" lvl="0" indent="0" algn="l" rtl="0">
              <a:spcBef>
                <a:spcPts val="1600"/>
              </a:spcBef>
              <a:spcAft>
                <a:spcPts val="16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Conceptos: Restricciones</a:t>
            </a:r>
            <a:endParaRPr/>
          </a:p>
        </p:txBody>
      </p:sp>
      <p:sp>
        <p:nvSpPr>
          <p:cNvPr id="327" name="Google Shape;327;p52"/>
          <p:cNvSpPr txBox="1">
            <a:spLocks noGrp="1"/>
          </p:cNvSpPr>
          <p:nvPr>
            <p:ph type="body" idx="1"/>
          </p:nvPr>
        </p:nvSpPr>
        <p:spPr>
          <a:xfrm>
            <a:off x="311700" y="1017800"/>
            <a:ext cx="8520600" cy="3339000"/>
          </a:xfrm>
          <a:prstGeom prst="rect">
            <a:avLst/>
          </a:prstGeom>
        </p:spPr>
        <p:txBody>
          <a:bodyPr spcFirstLastPara="1" wrap="square" lIns="91425" tIns="91425" rIns="91425" bIns="91425" anchor="t" anchorCtr="0">
            <a:noAutofit/>
          </a:bodyPr>
          <a:lstStyle/>
          <a:p>
            <a:pPr marL="457200" lvl="0" indent="-342900" algn="just" rtl="0">
              <a:lnSpc>
                <a:spcPct val="150000"/>
              </a:lnSpc>
              <a:spcBef>
                <a:spcPts val="0"/>
              </a:spcBef>
              <a:spcAft>
                <a:spcPts val="0"/>
              </a:spcAft>
              <a:buClr>
                <a:srgbClr val="333333"/>
              </a:buClr>
              <a:buSzPts val="1800"/>
              <a:buChar char="❏"/>
            </a:pPr>
            <a:r>
              <a:rPr lang="es">
                <a:solidFill>
                  <a:srgbClr val="333333"/>
                </a:solidFill>
                <a:highlight>
                  <a:srgbClr val="FFFFFF"/>
                </a:highlight>
              </a:rPr>
              <a:t>Una restricción es una limitación que obliga el cumplimiento de ciertas condiciones en la base de datos. Algunas no son determinadas por los usuarios, sino que son inherentemente definidas por el simple hecho de que la base de datos sea relacional. Algunas otras restricciones las puede definir el usuario, por ejemplo, usar un campo con valores enteros entre 1 y 10.</a:t>
            </a:r>
            <a:endParaRPr>
              <a:solidFill>
                <a:srgbClr val="333333"/>
              </a:solidFill>
              <a:highlight>
                <a:srgbClr val="FFFFFF"/>
              </a:highlight>
            </a:endParaRPr>
          </a:p>
          <a:p>
            <a:pPr marL="457200" lvl="0" indent="-342900" algn="just" rtl="0">
              <a:lnSpc>
                <a:spcPct val="150000"/>
              </a:lnSpc>
              <a:spcBef>
                <a:spcPts val="0"/>
              </a:spcBef>
              <a:spcAft>
                <a:spcPts val="0"/>
              </a:spcAft>
              <a:buClr>
                <a:srgbClr val="333333"/>
              </a:buClr>
              <a:buSzPts val="1800"/>
              <a:buChar char="❏"/>
            </a:pPr>
            <a:r>
              <a:rPr lang="es">
                <a:solidFill>
                  <a:srgbClr val="333333"/>
                </a:solidFill>
                <a:highlight>
                  <a:srgbClr val="FFFFFF"/>
                </a:highlight>
              </a:rPr>
              <a:t>Las restricciones proveen un método de implementar reglas en la base de datos. Las restricciones limitan los datos que pueden ser almacenados en las tablas. Usualmente se definen usando expresiones que dan como resultado un valor booleano, indicando si los datos satisfacen la restricción o no.</a:t>
            </a:r>
            <a:endParaRPr>
              <a:solidFill>
                <a:srgbClr val="333333"/>
              </a:solidFill>
              <a:highlight>
                <a:srgbClr val="FFFFFF"/>
              </a:highlight>
            </a:endParaRPr>
          </a:p>
          <a:p>
            <a:pPr marL="0" lvl="0" indent="0" algn="l" rtl="0">
              <a:spcBef>
                <a:spcPts val="900"/>
              </a:spcBef>
              <a:spcAft>
                <a:spcPts val="160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Conceptos: Restricciones</a:t>
            </a:r>
            <a:endParaRPr/>
          </a:p>
        </p:txBody>
      </p:sp>
      <p:sp>
        <p:nvSpPr>
          <p:cNvPr id="333" name="Google Shape;333;p53"/>
          <p:cNvSpPr txBox="1">
            <a:spLocks noGrp="1"/>
          </p:cNvSpPr>
          <p:nvPr>
            <p:ph type="body" idx="1"/>
          </p:nvPr>
        </p:nvSpPr>
        <p:spPr>
          <a:xfrm>
            <a:off x="311700" y="1017800"/>
            <a:ext cx="8520600" cy="56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Hay varios tipos:</a:t>
            </a:r>
            <a:endParaRPr/>
          </a:p>
          <a:p>
            <a:pPr marL="0" lvl="0" indent="0" algn="l" rtl="0">
              <a:spcBef>
                <a:spcPts val="1600"/>
              </a:spcBef>
              <a:spcAft>
                <a:spcPts val="1600"/>
              </a:spcAft>
              <a:buNone/>
            </a:pPr>
            <a:endParaRPr/>
          </a:p>
        </p:txBody>
      </p:sp>
      <p:sp>
        <p:nvSpPr>
          <p:cNvPr id="334" name="Google Shape;334;p53"/>
          <p:cNvSpPr txBox="1"/>
          <p:nvPr/>
        </p:nvSpPr>
        <p:spPr>
          <a:xfrm>
            <a:off x="311700" y="1583600"/>
            <a:ext cx="4003500" cy="3000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2"/>
              </a:buClr>
              <a:buSzPts val="1800"/>
              <a:buFont typeface="Roboto"/>
              <a:buChar char="❏"/>
            </a:pPr>
            <a:r>
              <a:rPr lang="es" sz="1800">
                <a:solidFill>
                  <a:schemeClr val="dk2"/>
                </a:solidFill>
                <a:latin typeface="Roboto"/>
                <a:ea typeface="Roboto"/>
                <a:cs typeface="Roboto"/>
                <a:sym typeface="Roboto"/>
              </a:rPr>
              <a:t>Restricciones de valor único (UNIQUE)</a:t>
            </a:r>
            <a:endParaRPr sz="1800">
              <a:solidFill>
                <a:schemeClr val="dk2"/>
              </a:solidFill>
              <a:latin typeface="Roboto"/>
              <a:ea typeface="Roboto"/>
              <a:cs typeface="Roboto"/>
              <a:sym typeface="Roboto"/>
            </a:endParaRPr>
          </a:p>
          <a:p>
            <a:pPr marL="457200" lvl="0" indent="-342900" algn="l" rtl="0">
              <a:lnSpc>
                <a:spcPct val="150000"/>
              </a:lnSpc>
              <a:spcBef>
                <a:spcPts val="0"/>
              </a:spcBef>
              <a:spcAft>
                <a:spcPts val="0"/>
              </a:spcAft>
              <a:buClr>
                <a:schemeClr val="dk2"/>
              </a:buClr>
              <a:buSzPts val="1800"/>
              <a:buFont typeface="Roboto"/>
              <a:buChar char="❏"/>
            </a:pPr>
            <a:r>
              <a:rPr lang="es" sz="1800">
                <a:solidFill>
                  <a:schemeClr val="dk2"/>
                </a:solidFill>
                <a:latin typeface="Roboto"/>
                <a:ea typeface="Roboto"/>
                <a:cs typeface="Roboto"/>
                <a:sym typeface="Roboto"/>
              </a:rPr>
              <a:t>Restricciones de clave</a:t>
            </a:r>
            <a:endParaRPr sz="1800">
              <a:solidFill>
                <a:schemeClr val="dk2"/>
              </a:solidFill>
              <a:latin typeface="Roboto"/>
              <a:ea typeface="Roboto"/>
              <a:cs typeface="Roboto"/>
              <a:sym typeface="Roboto"/>
            </a:endParaRPr>
          </a:p>
          <a:p>
            <a:pPr marL="457200" lvl="0" indent="-342900" algn="l" rtl="0">
              <a:lnSpc>
                <a:spcPct val="150000"/>
              </a:lnSpc>
              <a:spcBef>
                <a:spcPts val="0"/>
              </a:spcBef>
              <a:spcAft>
                <a:spcPts val="0"/>
              </a:spcAft>
              <a:buClr>
                <a:schemeClr val="dk2"/>
              </a:buClr>
              <a:buSzPts val="1800"/>
              <a:buFont typeface="Roboto"/>
              <a:buChar char="❏"/>
            </a:pPr>
            <a:r>
              <a:rPr lang="es" sz="1800">
                <a:solidFill>
                  <a:schemeClr val="dk2"/>
                </a:solidFill>
                <a:latin typeface="Roboto"/>
                <a:ea typeface="Roboto"/>
                <a:cs typeface="Roboto"/>
                <a:sym typeface="Roboto"/>
              </a:rPr>
              <a:t>Restricciones de integridad referencial</a:t>
            </a:r>
            <a:endParaRPr sz="1800">
              <a:solidFill>
                <a:schemeClr val="dk2"/>
              </a:solidFill>
              <a:latin typeface="Roboto"/>
              <a:ea typeface="Roboto"/>
              <a:cs typeface="Roboto"/>
              <a:sym typeface="Roboto"/>
            </a:endParaRPr>
          </a:p>
          <a:p>
            <a:pPr marL="457200" lvl="0" indent="-342900" algn="l" rtl="0">
              <a:lnSpc>
                <a:spcPct val="150000"/>
              </a:lnSpc>
              <a:spcBef>
                <a:spcPts val="0"/>
              </a:spcBef>
              <a:spcAft>
                <a:spcPts val="0"/>
              </a:spcAft>
              <a:buClr>
                <a:schemeClr val="dk2"/>
              </a:buClr>
              <a:buSzPts val="1800"/>
              <a:buFont typeface="Roboto"/>
              <a:buChar char="❏"/>
            </a:pPr>
            <a:r>
              <a:rPr lang="es" sz="1800">
                <a:solidFill>
                  <a:schemeClr val="dk2"/>
                </a:solidFill>
                <a:latin typeface="Roboto"/>
                <a:ea typeface="Roboto"/>
                <a:cs typeface="Roboto"/>
                <a:sym typeface="Roboto"/>
              </a:rPr>
              <a:t>Restricciones de dominio</a:t>
            </a:r>
            <a:endParaRPr sz="1800">
              <a:solidFill>
                <a:schemeClr val="dk2"/>
              </a:solidFill>
              <a:latin typeface="Roboto"/>
              <a:ea typeface="Roboto"/>
              <a:cs typeface="Roboto"/>
              <a:sym typeface="Roboto"/>
            </a:endParaRPr>
          </a:p>
        </p:txBody>
      </p:sp>
      <p:sp>
        <p:nvSpPr>
          <p:cNvPr id="335" name="Google Shape;335;p53"/>
          <p:cNvSpPr txBox="1"/>
          <p:nvPr/>
        </p:nvSpPr>
        <p:spPr>
          <a:xfrm>
            <a:off x="4315200" y="1583600"/>
            <a:ext cx="4600500" cy="25722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434343"/>
              </a:buClr>
              <a:buSzPts val="1800"/>
              <a:buFont typeface="Roboto"/>
              <a:buChar char="❏"/>
            </a:pPr>
            <a:r>
              <a:rPr lang="es" sz="1800">
                <a:solidFill>
                  <a:srgbClr val="434343"/>
                </a:solidFill>
                <a:latin typeface="Roboto"/>
                <a:ea typeface="Roboto"/>
                <a:cs typeface="Roboto"/>
                <a:sym typeface="Roboto"/>
              </a:rPr>
              <a:t>Restricciones de verificación (CHECK)</a:t>
            </a:r>
            <a:endParaRPr sz="1800">
              <a:solidFill>
                <a:srgbClr val="434343"/>
              </a:solidFill>
              <a:latin typeface="Roboto"/>
              <a:ea typeface="Roboto"/>
              <a:cs typeface="Roboto"/>
              <a:sym typeface="Roboto"/>
            </a:endParaRPr>
          </a:p>
          <a:p>
            <a:pPr marL="457200" lvl="0" indent="-342900" algn="l" rtl="0">
              <a:lnSpc>
                <a:spcPct val="150000"/>
              </a:lnSpc>
              <a:spcBef>
                <a:spcPts val="0"/>
              </a:spcBef>
              <a:spcAft>
                <a:spcPts val="0"/>
              </a:spcAft>
              <a:buClr>
                <a:srgbClr val="434343"/>
              </a:buClr>
              <a:buSzPts val="1800"/>
              <a:buFont typeface="Roboto"/>
              <a:buChar char="❏"/>
            </a:pPr>
            <a:r>
              <a:rPr lang="es" sz="1800">
                <a:solidFill>
                  <a:srgbClr val="434343"/>
                </a:solidFill>
                <a:latin typeface="Roboto"/>
                <a:ea typeface="Roboto"/>
                <a:cs typeface="Roboto"/>
                <a:sym typeface="Roboto"/>
              </a:rPr>
              <a:t>Restricción de valor NULO (NULL o NOT NULL)</a:t>
            </a:r>
            <a:endParaRPr sz="1800">
              <a:solidFill>
                <a:srgbClr val="434343"/>
              </a:solidFill>
              <a:latin typeface="Roboto"/>
              <a:ea typeface="Roboto"/>
              <a:cs typeface="Roboto"/>
              <a:sym typeface="Roboto"/>
            </a:endParaRPr>
          </a:p>
          <a:p>
            <a:pPr marL="457200" lvl="0" indent="-342900" algn="l" rtl="0">
              <a:lnSpc>
                <a:spcPct val="150000"/>
              </a:lnSpc>
              <a:spcBef>
                <a:spcPts val="0"/>
              </a:spcBef>
              <a:spcAft>
                <a:spcPts val="0"/>
              </a:spcAft>
              <a:buClr>
                <a:srgbClr val="434343"/>
              </a:buClr>
              <a:buSzPts val="1800"/>
              <a:buFont typeface="Roboto"/>
              <a:buChar char="❏"/>
            </a:pPr>
            <a:r>
              <a:rPr lang="es" sz="1800">
                <a:solidFill>
                  <a:srgbClr val="434343"/>
                </a:solidFill>
                <a:latin typeface="Roboto"/>
                <a:ea typeface="Roboto"/>
                <a:cs typeface="Roboto"/>
                <a:sym typeface="Roboto"/>
              </a:rPr>
              <a:t>Disparadores o triggers</a:t>
            </a:r>
            <a:endParaRPr sz="1800">
              <a:solidFill>
                <a:srgbClr val="434343"/>
              </a:solidFill>
              <a:latin typeface="Roboto"/>
              <a:ea typeface="Roboto"/>
              <a:cs typeface="Roboto"/>
              <a:sym typeface="Roboto"/>
            </a:endParaRPr>
          </a:p>
          <a:p>
            <a:pPr marL="457200" lvl="0" indent="-342900" algn="l" rtl="0">
              <a:lnSpc>
                <a:spcPct val="150000"/>
              </a:lnSpc>
              <a:spcBef>
                <a:spcPts val="0"/>
              </a:spcBef>
              <a:spcAft>
                <a:spcPts val="0"/>
              </a:spcAft>
              <a:buClr>
                <a:srgbClr val="434343"/>
              </a:buClr>
              <a:buSzPts val="1800"/>
              <a:buFont typeface="Roboto"/>
              <a:buChar char="❏"/>
            </a:pPr>
            <a:r>
              <a:rPr lang="es" sz="1800">
                <a:solidFill>
                  <a:srgbClr val="434343"/>
                </a:solidFill>
                <a:latin typeface="Roboto"/>
                <a:ea typeface="Roboto"/>
                <a:cs typeface="Roboto"/>
                <a:sym typeface="Roboto"/>
              </a:rPr>
              <a:t>Restricciones genéricas adicionales o aserciones (ASSERT)</a:t>
            </a:r>
            <a:endParaRPr sz="1800">
              <a:solidFill>
                <a:srgbClr val="434343"/>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Conceptos: Restricciones</a:t>
            </a:r>
            <a:endParaRPr/>
          </a:p>
          <a:p>
            <a:pPr marL="0" lvl="0" indent="0" algn="l" rtl="0">
              <a:spcBef>
                <a:spcPts val="0"/>
              </a:spcBef>
              <a:spcAft>
                <a:spcPts val="0"/>
              </a:spcAft>
              <a:buNone/>
            </a:pPr>
            <a:endParaRPr/>
          </a:p>
        </p:txBody>
      </p:sp>
      <p:sp>
        <p:nvSpPr>
          <p:cNvPr id="341" name="Google Shape;341;p54"/>
          <p:cNvSpPr txBox="1">
            <a:spLocks noGrp="1"/>
          </p:cNvSpPr>
          <p:nvPr>
            <p:ph type="body" idx="1"/>
          </p:nvPr>
        </p:nvSpPr>
        <p:spPr>
          <a:xfrm>
            <a:off x="311700" y="1115800"/>
            <a:ext cx="8520600" cy="33390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s" b="1"/>
              <a:t>Restricciones de valor único (UNIQUE):</a:t>
            </a:r>
            <a:r>
              <a:rPr lang="es"/>
              <a:t> Es una restricción que impide</a:t>
            </a:r>
            <a:endParaRPr/>
          </a:p>
          <a:p>
            <a:pPr marL="457200" lvl="0" indent="0" algn="l" rtl="0">
              <a:lnSpc>
                <a:spcPct val="100000"/>
              </a:lnSpc>
              <a:spcBef>
                <a:spcPts val="1600"/>
              </a:spcBef>
              <a:spcAft>
                <a:spcPts val="0"/>
              </a:spcAft>
              <a:buNone/>
            </a:pPr>
            <a:r>
              <a:rPr lang="es"/>
              <a:t>que un atributo tenga un valor repetido. Todos los atributos clave cumplen</a:t>
            </a:r>
            <a:endParaRPr/>
          </a:p>
          <a:p>
            <a:pPr marL="457200" lvl="0" indent="0" algn="l" rtl="0">
              <a:lnSpc>
                <a:spcPct val="100000"/>
              </a:lnSpc>
              <a:spcBef>
                <a:spcPts val="1600"/>
              </a:spcBef>
              <a:spcAft>
                <a:spcPts val="0"/>
              </a:spcAft>
              <a:buNone/>
            </a:pPr>
            <a:r>
              <a:rPr lang="es"/>
              <a:t>esta restricción. No obstante es posible que algún atributo no sea</a:t>
            </a:r>
            <a:endParaRPr/>
          </a:p>
          <a:p>
            <a:pPr marL="457200" lvl="0" indent="0" algn="l" rtl="0">
              <a:lnSpc>
                <a:spcPct val="100000"/>
              </a:lnSpc>
              <a:spcBef>
                <a:spcPts val="1600"/>
              </a:spcBef>
              <a:spcAft>
                <a:spcPts val="0"/>
              </a:spcAft>
              <a:buNone/>
            </a:pPr>
            <a:r>
              <a:rPr lang="es"/>
              <a:t>clave y requiere una restricción de valor único. </a:t>
            </a:r>
            <a:endParaRPr/>
          </a:p>
          <a:p>
            <a:pPr marL="457200" lvl="0" indent="0" algn="l" rtl="0">
              <a:lnSpc>
                <a:spcPct val="150000"/>
              </a:lnSpc>
              <a:spcBef>
                <a:spcPts val="1600"/>
              </a:spcBef>
              <a:spcAft>
                <a:spcPts val="0"/>
              </a:spcAft>
              <a:buNone/>
            </a:pPr>
            <a:r>
              <a:rPr lang="es" b="1"/>
              <a:t>Por ejemplo,</a:t>
            </a:r>
            <a:r>
              <a:rPr lang="es"/>
              <a:t> el número de bastidor de un vehículo no es clave (lo es la matrícula) y sin embargo, no puede haber ningún número de bastidor repetido.</a:t>
            </a:r>
            <a:endParaRPr/>
          </a:p>
          <a:p>
            <a:pPr marL="0" lvl="0" indent="0" algn="l" rtl="0">
              <a:spcBef>
                <a:spcPts val="1600"/>
              </a:spcBef>
              <a:spcAft>
                <a:spcPts val="160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Conceptos: Restricciones</a:t>
            </a:r>
            <a:endParaRPr/>
          </a:p>
          <a:p>
            <a:pPr marL="0" lvl="0" indent="0" algn="l" rtl="0">
              <a:spcBef>
                <a:spcPts val="0"/>
              </a:spcBef>
              <a:spcAft>
                <a:spcPts val="0"/>
              </a:spcAft>
              <a:buNone/>
            </a:pPr>
            <a:endParaRPr/>
          </a:p>
        </p:txBody>
      </p:sp>
      <p:sp>
        <p:nvSpPr>
          <p:cNvPr id="347" name="Google Shape;347;p5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s" b="1"/>
              <a:t>Restricciones de clave: </a:t>
            </a:r>
            <a:r>
              <a:rPr lang="es"/>
              <a:t>Es el conjunto de atributos que identiıcan de forma única a una entidad.</a:t>
            </a:r>
            <a:endParaRPr/>
          </a:p>
          <a:p>
            <a:pPr marL="457200" lvl="0" indent="-342900" algn="l" rtl="0">
              <a:lnSpc>
                <a:spcPct val="150000"/>
              </a:lnSpc>
              <a:spcBef>
                <a:spcPts val="0"/>
              </a:spcBef>
              <a:spcAft>
                <a:spcPts val="0"/>
              </a:spcAft>
              <a:buSzPts val="1800"/>
              <a:buChar char="❏"/>
            </a:pPr>
            <a:r>
              <a:rPr lang="es" b="1"/>
              <a:t>Restricciones de integridad referencial</a:t>
            </a:r>
            <a:r>
              <a:rPr lang="es"/>
              <a:t>: Se da cuando una tabla tiene una referencia a algún valor de otra tabla. En este caso la restricción exige que exista el valor referenciado en 1a otra tabla. </a:t>
            </a:r>
            <a:endParaRPr/>
          </a:p>
          <a:p>
            <a:pPr marL="0" lvl="0" indent="457200" algn="l" rtl="0">
              <a:lnSpc>
                <a:spcPct val="150000"/>
              </a:lnSpc>
              <a:spcBef>
                <a:spcPts val="1600"/>
              </a:spcBef>
              <a:spcAft>
                <a:spcPts val="0"/>
              </a:spcAft>
              <a:buNone/>
            </a:pPr>
            <a:r>
              <a:rPr lang="es" b="1"/>
              <a:t>Por ejemplo</a:t>
            </a:r>
            <a:r>
              <a:rPr lang="es"/>
              <a:t>, no se puede poner una nota a un alumno que no exista.</a:t>
            </a:r>
            <a:endParaRPr/>
          </a:p>
          <a:p>
            <a:pPr marL="457200" lvl="0" indent="0" algn="l" rtl="0">
              <a:lnSpc>
                <a:spcPct val="100000"/>
              </a:lnSpc>
              <a:spcBef>
                <a:spcPts val="1600"/>
              </a:spcBef>
              <a:spcAft>
                <a:spcPts val="160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Conceptos: Restricciones</a:t>
            </a:r>
            <a:endParaRPr/>
          </a:p>
          <a:p>
            <a:pPr marL="0" lvl="0" indent="0" algn="l" rtl="0">
              <a:spcBef>
                <a:spcPts val="0"/>
              </a:spcBef>
              <a:spcAft>
                <a:spcPts val="0"/>
              </a:spcAft>
              <a:buNone/>
            </a:pPr>
            <a:endParaRPr/>
          </a:p>
        </p:txBody>
      </p:sp>
      <p:sp>
        <p:nvSpPr>
          <p:cNvPr id="353" name="Google Shape;353;p5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s" b="1"/>
              <a:t>Restricciones de dominio</a:t>
            </a:r>
            <a:r>
              <a:rPr lang="es"/>
              <a:t>: Esta restricción exige que el valor que puede tomar un campo esté dentro del dominio denido. Por ejemplo, si se establece que un campo DNI pertenece al dominio de los números de 9 dígitos + 1 letra, no es posible insertar un DNI sin letra, puesto que la restricción obliga a poner al menos 1 letra.</a:t>
            </a:r>
            <a:endParaRPr/>
          </a:p>
          <a:p>
            <a:pPr marL="457200" lvl="0" indent="-342900" algn="l" rtl="0">
              <a:lnSpc>
                <a:spcPct val="150000"/>
              </a:lnSpc>
              <a:spcBef>
                <a:spcPts val="0"/>
              </a:spcBef>
              <a:spcAft>
                <a:spcPts val="0"/>
              </a:spcAft>
              <a:buSzPts val="1800"/>
              <a:buChar char="❏"/>
            </a:pPr>
            <a:r>
              <a:rPr lang="es" b="1"/>
              <a:t>Restricciones de verificación (CHECK):</a:t>
            </a:r>
            <a:r>
              <a:rPr lang="es"/>
              <a:t> Esta restricción permite comprobar si un valor de un atributo es válido conforme a una expresión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Conceptos: Restricciones</a:t>
            </a:r>
            <a:endParaRPr/>
          </a:p>
          <a:p>
            <a:pPr marL="0" lvl="0" indent="0" algn="l" rtl="0">
              <a:spcBef>
                <a:spcPts val="0"/>
              </a:spcBef>
              <a:spcAft>
                <a:spcPts val="0"/>
              </a:spcAft>
              <a:buNone/>
            </a:pPr>
            <a:endParaRPr/>
          </a:p>
        </p:txBody>
      </p:sp>
      <p:sp>
        <p:nvSpPr>
          <p:cNvPr id="359" name="Google Shape;359;p57"/>
          <p:cNvSpPr txBox="1">
            <a:spLocks noGrp="1"/>
          </p:cNvSpPr>
          <p:nvPr>
            <p:ph type="body" idx="1"/>
          </p:nvPr>
        </p:nvSpPr>
        <p:spPr>
          <a:xfrm>
            <a:off x="311700" y="1133650"/>
            <a:ext cx="8520600" cy="3339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s" b="1"/>
              <a:t>Restricción de valor NULO (NULL o NOT NULL)</a:t>
            </a:r>
            <a:r>
              <a:rPr lang="es"/>
              <a:t>: Un atributo puede ser obligatorio si no admite el valor NULO o NULL, es decir, el valor falta de información o desconocimiento. Si admite como valor el valor NULL, el atributo es opcional. </a:t>
            </a:r>
            <a:endParaRPr/>
          </a:p>
          <a:p>
            <a:pPr marL="457200" lvl="0" indent="-342900" algn="l" rtl="0">
              <a:lnSpc>
                <a:spcPct val="150000"/>
              </a:lnSpc>
              <a:spcBef>
                <a:spcPts val="0"/>
              </a:spcBef>
              <a:spcAft>
                <a:spcPts val="0"/>
              </a:spcAft>
              <a:buSzPts val="1800"/>
              <a:buChar char="❏"/>
            </a:pPr>
            <a:r>
              <a:rPr lang="es" b="1"/>
              <a:t>Disparadores o triggers</a:t>
            </a:r>
            <a:r>
              <a:rPr lang="es"/>
              <a:t>: Son procedimientos que se ejecutan para hacer una tarea concreta en el momento de insertar, modicar o eliminar información de una tabla.</a:t>
            </a:r>
            <a:endParaRPr/>
          </a:p>
          <a:p>
            <a:pPr marL="457200" lvl="0" indent="-342900" algn="l" rtl="0">
              <a:lnSpc>
                <a:spcPct val="150000"/>
              </a:lnSpc>
              <a:spcBef>
                <a:spcPts val="0"/>
              </a:spcBef>
              <a:spcAft>
                <a:spcPts val="0"/>
              </a:spcAft>
              <a:buSzPts val="1800"/>
              <a:buChar char="❏"/>
            </a:pPr>
            <a:r>
              <a:rPr lang="es" b="1"/>
              <a:t>Restricciones genéricas adicionales o aserciones (ASSERT)</a:t>
            </a:r>
            <a:r>
              <a:rPr lang="es"/>
              <a:t>. Permite validar cualquiera de los atributos de una o varias tablas.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8"/>
          <p:cNvSpPr txBox="1">
            <a:spLocks noGrp="1"/>
          </p:cNvSpPr>
          <p:nvPr>
            <p:ph type="title"/>
          </p:nvPr>
        </p:nvSpPr>
        <p:spPr>
          <a:xfrm>
            <a:off x="311700" y="410000"/>
            <a:ext cx="2107800" cy="126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Ejemplos - Resumen</a:t>
            </a:r>
            <a:endParaRPr/>
          </a:p>
        </p:txBody>
      </p:sp>
      <p:pic>
        <p:nvPicPr>
          <p:cNvPr id="365" name="Google Shape;365;p58"/>
          <p:cNvPicPr preferRelativeResize="0"/>
          <p:nvPr/>
        </p:nvPicPr>
        <p:blipFill>
          <a:blip r:embed="rId3">
            <a:alphaModFix/>
          </a:blip>
          <a:stretch>
            <a:fillRect/>
          </a:stretch>
        </p:blipFill>
        <p:spPr>
          <a:xfrm>
            <a:off x="2419450" y="410000"/>
            <a:ext cx="6118603" cy="3820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Transformación de E/R al modelo relacional</a:t>
            </a:r>
            <a:endParaRPr/>
          </a:p>
        </p:txBody>
      </p:sp>
      <p:pic>
        <p:nvPicPr>
          <p:cNvPr id="371" name="Google Shape;371;p59"/>
          <p:cNvPicPr preferRelativeResize="0"/>
          <p:nvPr/>
        </p:nvPicPr>
        <p:blipFill>
          <a:blip r:embed="rId3">
            <a:alphaModFix/>
          </a:blip>
          <a:stretch>
            <a:fillRect/>
          </a:stretch>
        </p:blipFill>
        <p:spPr>
          <a:xfrm>
            <a:off x="311696" y="1762725"/>
            <a:ext cx="8466959" cy="2065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Reglas</a:t>
            </a:r>
            <a:endParaRPr/>
          </a:p>
        </p:txBody>
      </p:sp>
      <p:sp>
        <p:nvSpPr>
          <p:cNvPr id="377" name="Google Shape;377;p6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s">
                <a:solidFill>
                  <a:srgbClr val="4A4A4A"/>
                </a:solidFill>
                <a:highlight>
                  <a:srgbClr val="FFFFFF"/>
                </a:highlight>
              </a:rPr>
              <a:t>La transformación se realiza empleando las siguientes reglas:</a:t>
            </a:r>
            <a:endParaRPr>
              <a:solidFill>
                <a:srgbClr val="4A4A4A"/>
              </a:solidFill>
              <a:highlight>
                <a:srgbClr val="FFFFFF"/>
              </a:highlight>
            </a:endParaRPr>
          </a:p>
          <a:p>
            <a:pPr marL="914400" lvl="1" indent="-342900" algn="l" rtl="0">
              <a:lnSpc>
                <a:spcPct val="150000"/>
              </a:lnSpc>
              <a:spcBef>
                <a:spcPts val="0"/>
              </a:spcBef>
              <a:spcAft>
                <a:spcPts val="0"/>
              </a:spcAft>
              <a:buClr>
                <a:srgbClr val="4A4A4A"/>
              </a:buClr>
              <a:buSzPts val="1800"/>
              <a:buFont typeface="Open Sans"/>
              <a:buChar char="❏"/>
            </a:pPr>
            <a:r>
              <a:rPr lang="es" sz="1800">
                <a:solidFill>
                  <a:srgbClr val="4A4A4A"/>
                </a:solidFill>
                <a:highlight>
                  <a:srgbClr val="FFFFFF"/>
                </a:highlight>
              </a:rPr>
              <a:t>Toda </a:t>
            </a:r>
            <a:r>
              <a:rPr lang="es" sz="1800" b="1">
                <a:solidFill>
                  <a:srgbClr val="00A2BD"/>
                </a:solidFill>
                <a:highlight>
                  <a:srgbClr val="FFFFFF"/>
                </a:highlight>
              </a:rPr>
              <a:t>entidad </a:t>
            </a:r>
            <a:r>
              <a:rPr lang="es" sz="1800">
                <a:solidFill>
                  <a:srgbClr val="4A4A4A"/>
                </a:solidFill>
                <a:highlight>
                  <a:srgbClr val="FFFFFF"/>
                </a:highlight>
              </a:rPr>
              <a:t>se transforma en una tabla.</a:t>
            </a:r>
            <a:endParaRPr sz="1800">
              <a:solidFill>
                <a:srgbClr val="4A4A4A"/>
              </a:solidFill>
              <a:highlight>
                <a:srgbClr val="FFFFFF"/>
              </a:highlight>
            </a:endParaRPr>
          </a:p>
          <a:p>
            <a:pPr marL="914400" lvl="1" indent="-342900" algn="l" rtl="0">
              <a:lnSpc>
                <a:spcPct val="150000"/>
              </a:lnSpc>
              <a:spcBef>
                <a:spcPts val="0"/>
              </a:spcBef>
              <a:spcAft>
                <a:spcPts val="0"/>
              </a:spcAft>
              <a:buClr>
                <a:srgbClr val="4A4A4A"/>
              </a:buClr>
              <a:buSzPts val="1800"/>
              <a:buFont typeface="Open Sans"/>
              <a:buChar char="❏"/>
            </a:pPr>
            <a:r>
              <a:rPr lang="es" sz="1800">
                <a:solidFill>
                  <a:srgbClr val="4A4A4A"/>
                </a:solidFill>
                <a:highlight>
                  <a:srgbClr val="FFFFFF"/>
                </a:highlight>
              </a:rPr>
              <a:t>Todo </a:t>
            </a:r>
            <a:r>
              <a:rPr lang="es" sz="1800" b="1">
                <a:solidFill>
                  <a:srgbClr val="00A2BD"/>
                </a:solidFill>
                <a:highlight>
                  <a:srgbClr val="FFFFFF"/>
                </a:highlight>
              </a:rPr>
              <a:t>atributo </a:t>
            </a:r>
            <a:r>
              <a:rPr lang="es" sz="1800">
                <a:solidFill>
                  <a:srgbClr val="4A4A4A"/>
                </a:solidFill>
                <a:highlight>
                  <a:srgbClr val="FFFFFF"/>
                </a:highlight>
              </a:rPr>
              <a:t>se transforma en columna dentro de la tabla.</a:t>
            </a:r>
            <a:endParaRPr sz="1800">
              <a:solidFill>
                <a:srgbClr val="4A4A4A"/>
              </a:solidFill>
              <a:highlight>
                <a:srgbClr val="FFFFFF"/>
              </a:highlight>
            </a:endParaRPr>
          </a:p>
          <a:p>
            <a:pPr marL="914400" lvl="1" indent="-342900" algn="l" rtl="0">
              <a:lnSpc>
                <a:spcPct val="150000"/>
              </a:lnSpc>
              <a:spcBef>
                <a:spcPts val="0"/>
              </a:spcBef>
              <a:spcAft>
                <a:spcPts val="0"/>
              </a:spcAft>
              <a:buClr>
                <a:srgbClr val="4A4A4A"/>
              </a:buClr>
              <a:buSzPts val="1800"/>
              <a:buFont typeface="Open Sans"/>
              <a:buChar char="❏"/>
            </a:pPr>
            <a:r>
              <a:rPr lang="es" sz="1800">
                <a:solidFill>
                  <a:srgbClr val="4A4A4A"/>
                </a:solidFill>
                <a:highlight>
                  <a:srgbClr val="FFFFFF"/>
                </a:highlight>
              </a:rPr>
              <a:t>El identificador único de la entidad se convierte en </a:t>
            </a:r>
            <a:r>
              <a:rPr lang="es" sz="1800" b="1">
                <a:solidFill>
                  <a:srgbClr val="00A2BD"/>
                </a:solidFill>
                <a:highlight>
                  <a:srgbClr val="FFFFFF"/>
                </a:highlight>
              </a:rPr>
              <a:t>clave primaria.</a:t>
            </a:r>
            <a:endParaRPr sz="1800" b="1">
              <a:solidFill>
                <a:srgbClr val="00A2BD"/>
              </a:solidFill>
              <a:highlight>
                <a:srgbClr val="FFFFFF"/>
              </a:highlight>
            </a:endParaRPr>
          </a:p>
          <a:p>
            <a:pPr marL="914400" lvl="1" indent="-342900" algn="l" rtl="0">
              <a:lnSpc>
                <a:spcPct val="150000"/>
              </a:lnSpc>
              <a:spcBef>
                <a:spcPts val="0"/>
              </a:spcBef>
              <a:spcAft>
                <a:spcPts val="0"/>
              </a:spcAft>
              <a:buClr>
                <a:srgbClr val="4A4A4A"/>
              </a:buClr>
              <a:buSzPts val="1800"/>
              <a:buFont typeface="Open Sans"/>
              <a:buChar char="❏"/>
            </a:pPr>
            <a:r>
              <a:rPr lang="es" sz="1800">
                <a:solidFill>
                  <a:srgbClr val="4A4A4A"/>
                </a:solidFill>
                <a:highlight>
                  <a:srgbClr val="FFFFFF"/>
                </a:highlight>
              </a:rPr>
              <a:t>Como las </a:t>
            </a:r>
            <a:r>
              <a:rPr lang="es" sz="1800" b="1">
                <a:solidFill>
                  <a:srgbClr val="00A2BD"/>
                </a:solidFill>
                <a:highlight>
                  <a:srgbClr val="FFFFFF"/>
                </a:highlight>
              </a:rPr>
              <a:t>relaciones </a:t>
            </a:r>
            <a:r>
              <a:rPr lang="es" sz="1800">
                <a:solidFill>
                  <a:srgbClr val="4A4A4A"/>
                </a:solidFill>
                <a:highlight>
                  <a:srgbClr val="FFFFFF"/>
                </a:highlight>
              </a:rPr>
              <a:t>del modelo E/R no tienen equivalente en el modelo relacional, ya que sólo existen tablas y operaciones entre ellas, es necesario aplicar lo siguiente: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Reglas: Relaciones M:N</a:t>
            </a:r>
            <a:endParaRPr/>
          </a:p>
        </p:txBody>
      </p:sp>
      <p:sp>
        <p:nvSpPr>
          <p:cNvPr id="383" name="Google Shape;383;p6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4800"/>
              </a:spcBef>
              <a:spcAft>
                <a:spcPts val="0"/>
              </a:spcAft>
              <a:buSzPts val="1800"/>
              <a:buChar char="❏"/>
            </a:pPr>
            <a:r>
              <a:rPr lang="es">
                <a:solidFill>
                  <a:srgbClr val="4A4A4A"/>
                </a:solidFill>
                <a:highlight>
                  <a:schemeClr val="lt1"/>
                </a:highlight>
              </a:rPr>
              <a:t>E</a:t>
            </a:r>
            <a:r>
              <a:rPr lang="es" sz="1800">
                <a:solidFill>
                  <a:srgbClr val="4A4A4A"/>
                </a:solidFill>
                <a:highlight>
                  <a:schemeClr val="lt1"/>
                </a:highlight>
              </a:rPr>
              <a:t>n las </a:t>
            </a:r>
            <a:r>
              <a:rPr lang="es" sz="1800" b="1">
                <a:solidFill>
                  <a:srgbClr val="00A2BD"/>
                </a:solidFill>
                <a:highlight>
                  <a:schemeClr val="lt1"/>
                </a:highlight>
              </a:rPr>
              <a:t>relaciones M:N</a:t>
            </a:r>
            <a:r>
              <a:rPr lang="es" sz="1800">
                <a:solidFill>
                  <a:srgbClr val="4A4A4A"/>
                </a:solidFill>
                <a:highlight>
                  <a:schemeClr val="lt1"/>
                </a:highlight>
              </a:rPr>
              <a:t> se crea una nueva tabla que tendrá como clave primaria la concatenación de los atributos clave de las entidades que asocia y con los atributos propios de la relación si los hay. Esta tabla posee dos claves ajenas, una por cada entidad con la que está relacionada.</a:t>
            </a:r>
            <a:endParaRPr sz="1800">
              <a:solidFill>
                <a:srgbClr val="4A4A4A"/>
              </a:solidFill>
              <a:highlight>
                <a:schemeClr val="lt1"/>
              </a:highlight>
            </a:endParaRPr>
          </a:p>
          <a:p>
            <a:pPr marL="0" lvl="0" indent="0" algn="l" rtl="0">
              <a:spcBef>
                <a:spcPts val="48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Modelo relacional</a:t>
            </a:r>
            <a:endParaRPr/>
          </a:p>
        </p:txBody>
      </p:sp>
      <p:sp>
        <p:nvSpPr>
          <p:cNvPr id="109" name="Google Shape;109;p1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s"/>
              <a:t>Características:</a:t>
            </a:r>
            <a:endParaRPr/>
          </a:p>
          <a:p>
            <a:pPr marL="457200" lvl="0" indent="-342900" algn="l" rtl="0">
              <a:lnSpc>
                <a:spcPct val="150000"/>
              </a:lnSpc>
              <a:spcBef>
                <a:spcPts val="1600"/>
              </a:spcBef>
              <a:spcAft>
                <a:spcPts val="0"/>
              </a:spcAft>
              <a:buSzPts val="1800"/>
              <a:buChar char="❏"/>
            </a:pPr>
            <a:r>
              <a:rPr lang="es"/>
              <a:t>La relación es el elemento fundamental del modelo. Los usuarios ven la base de datos como una colección de relaciones. Estas relaciones se pueden operar mediante el Álgebra Relacional.</a:t>
            </a:r>
            <a:endParaRPr/>
          </a:p>
          <a:p>
            <a:pPr marL="457200" lvl="0" indent="-342900" algn="l" rtl="0">
              <a:lnSpc>
                <a:spcPct val="150000"/>
              </a:lnSpc>
              <a:spcBef>
                <a:spcPts val="0"/>
              </a:spcBef>
              <a:spcAft>
                <a:spcPts val="0"/>
              </a:spcAft>
              <a:buSzPts val="1800"/>
              <a:buChar char="❏"/>
            </a:pPr>
            <a:r>
              <a:rPr lang="es"/>
              <a:t>Al estar fundamentado en una fuerte base matemática. se puede demostrar la eficacia del modelo a la hora de operar conjuntos de datos.</a:t>
            </a:r>
            <a:endParaRPr/>
          </a:p>
          <a:p>
            <a:pPr marL="0" lvl="0" indent="0" algn="l" rtl="0">
              <a:spcBef>
                <a:spcPts val="1600"/>
              </a:spcBef>
              <a:spcAft>
                <a:spcPts val="160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Reglas: Relaciones M:N</a:t>
            </a:r>
            <a:endParaRPr/>
          </a:p>
          <a:p>
            <a:pPr marL="0" lvl="0" indent="0" algn="l" rtl="0">
              <a:spcBef>
                <a:spcPts val="0"/>
              </a:spcBef>
              <a:spcAft>
                <a:spcPts val="0"/>
              </a:spcAft>
              <a:buNone/>
            </a:pPr>
            <a:endParaRPr/>
          </a:p>
        </p:txBody>
      </p:sp>
      <p:sp>
        <p:nvSpPr>
          <p:cNvPr id="389" name="Google Shape;389;p62"/>
          <p:cNvSpPr txBox="1">
            <a:spLocks noGrp="1"/>
          </p:cNvSpPr>
          <p:nvPr>
            <p:ph type="body" idx="1"/>
          </p:nvPr>
        </p:nvSpPr>
        <p:spPr>
          <a:xfrm>
            <a:off x="311700" y="1017800"/>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b="1"/>
              <a:t>Regla general: </a:t>
            </a:r>
            <a:r>
              <a:rPr lang="es"/>
              <a:t>Se transforman en una </a:t>
            </a:r>
            <a:r>
              <a:rPr lang="es" b="1"/>
              <a:t>nueva tabla</a:t>
            </a:r>
            <a:r>
              <a:rPr lang="es"/>
              <a:t> cuya clave se forma, al menos, con la concatenación de las claves de las entidades que participan en la relación, que son además claves ajenas que referencian a las tablas en las que son claves primarias. El nombre asignado a la tabla es el que tenía la relación.</a:t>
            </a:r>
            <a:endParaRPr/>
          </a:p>
        </p:txBody>
      </p:sp>
      <p:pic>
        <p:nvPicPr>
          <p:cNvPr id="390" name="Google Shape;390;p62"/>
          <p:cNvPicPr preferRelativeResize="0"/>
          <p:nvPr/>
        </p:nvPicPr>
        <p:blipFill>
          <a:blip r:embed="rId3">
            <a:alphaModFix/>
          </a:blip>
          <a:stretch>
            <a:fillRect/>
          </a:stretch>
        </p:blipFill>
        <p:spPr>
          <a:xfrm>
            <a:off x="1483850" y="2314150"/>
            <a:ext cx="6176301" cy="26727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Reglas: Relaciones 1:N</a:t>
            </a:r>
            <a:endParaRPr/>
          </a:p>
          <a:p>
            <a:pPr marL="0" lvl="0" indent="0" algn="l" rtl="0">
              <a:spcBef>
                <a:spcPts val="0"/>
              </a:spcBef>
              <a:spcAft>
                <a:spcPts val="0"/>
              </a:spcAft>
              <a:buNone/>
            </a:pPr>
            <a:endParaRPr/>
          </a:p>
        </p:txBody>
      </p:sp>
      <p:sp>
        <p:nvSpPr>
          <p:cNvPr id="396" name="Google Shape;396;p6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s">
                <a:solidFill>
                  <a:srgbClr val="4A4A4A"/>
                </a:solidFill>
                <a:highlight>
                  <a:schemeClr val="lt1"/>
                </a:highlight>
              </a:rPr>
              <a:t>En las </a:t>
            </a:r>
            <a:r>
              <a:rPr lang="es" b="1">
                <a:solidFill>
                  <a:srgbClr val="00A2BD"/>
                </a:solidFill>
                <a:highlight>
                  <a:schemeClr val="lt1"/>
                </a:highlight>
              </a:rPr>
              <a:t>relaciones 1:N</a:t>
            </a:r>
            <a:r>
              <a:rPr lang="es">
                <a:solidFill>
                  <a:srgbClr val="4A4A4A"/>
                </a:solidFill>
                <a:highlight>
                  <a:schemeClr val="lt1"/>
                </a:highlight>
              </a:rPr>
              <a:t> la entidad del lado N de la relación añade el conjunto de campos necesarios para incorporar a sus atributos la totalidad de la clave primaria de la entidad del lado 1, creando una clave ajena, de modo que se puedan relacionar ambas tablas mediante operadores relacionales. El nombre de la relación desaparece.</a:t>
            </a:r>
            <a:endParaRPr>
              <a:solidFill>
                <a:srgbClr val="4A4A4A"/>
              </a:solidFill>
              <a:highlight>
                <a:schemeClr val="lt1"/>
              </a:highlight>
            </a:endParaRPr>
          </a:p>
          <a:p>
            <a:pPr marL="457200" lvl="0" indent="0" algn="l" rtl="0">
              <a:lnSpc>
                <a:spcPct val="150000"/>
              </a:lnSpc>
              <a:spcBef>
                <a:spcPts val="0"/>
              </a:spcBef>
              <a:spcAft>
                <a:spcPts val="0"/>
              </a:spcAft>
              <a:buNone/>
            </a:pPr>
            <a:endParaRPr b="1">
              <a:solidFill>
                <a:srgbClr val="4A4A4A"/>
              </a:solidFill>
              <a:highlight>
                <a:schemeClr val="lt1"/>
              </a:highlight>
            </a:endParaRPr>
          </a:p>
          <a:p>
            <a:pPr marL="0" lvl="0" indent="0" algn="l" rtl="0">
              <a:spcBef>
                <a:spcPts val="0"/>
              </a:spcBef>
              <a:spcAft>
                <a:spcPts val="160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Reglas: Relaciones 1:N</a:t>
            </a:r>
            <a:endParaRPr/>
          </a:p>
        </p:txBody>
      </p:sp>
      <p:sp>
        <p:nvSpPr>
          <p:cNvPr id="402" name="Google Shape;402;p6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s" b="1">
                <a:solidFill>
                  <a:srgbClr val="4A4A4A"/>
                </a:solidFill>
                <a:highlight>
                  <a:schemeClr val="lt1"/>
                </a:highlight>
              </a:rPr>
              <a:t>Como norma general se propaga la clave de la entidad que tiene cardinalidad máxima 1 a la que tiene cardinalidad máxima N.</a:t>
            </a:r>
            <a:endParaRPr/>
          </a:p>
        </p:txBody>
      </p:sp>
      <p:pic>
        <p:nvPicPr>
          <p:cNvPr id="403" name="Google Shape;403;p64"/>
          <p:cNvPicPr preferRelativeResize="0"/>
          <p:nvPr/>
        </p:nvPicPr>
        <p:blipFill>
          <a:blip r:embed="rId3">
            <a:alphaModFix/>
          </a:blip>
          <a:stretch>
            <a:fillRect/>
          </a:stretch>
        </p:blipFill>
        <p:spPr>
          <a:xfrm>
            <a:off x="343338" y="2383488"/>
            <a:ext cx="8620125" cy="11906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Reglas: Relaciones 1:1</a:t>
            </a:r>
            <a:endParaRPr/>
          </a:p>
          <a:p>
            <a:pPr marL="0" lvl="0" indent="0" algn="l" rtl="0">
              <a:spcBef>
                <a:spcPts val="0"/>
              </a:spcBef>
              <a:spcAft>
                <a:spcPts val="0"/>
              </a:spcAft>
              <a:buNone/>
            </a:pPr>
            <a:endParaRPr/>
          </a:p>
        </p:txBody>
      </p:sp>
      <p:sp>
        <p:nvSpPr>
          <p:cNvPr id="409" name="Google Shape;409;p65"/>
          <p:cNvSpPr txBox="1">
            <a:spLocks noGrp="1"/>
          </p:cNvSpPr>
          <p:nvPr>
            <p:ph type="body" idx="1"/>
          </p:nvPr>
        </p:nvSpPr>
        <p:spPr>
          <a:xfrm>
            <a:off x="311700" y="1052250"/>
            <a:ext cx="8520600" cy="3339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s">
                <a:solidFill>
                  <a:srgbClr val="4A4A4A"/>
                </a:solidFill>
                <a:highlight>
                  <a:schemeClr val="lt1"/>
                </a:highlight>
              </a:rPr>
              <a:t>Las </a:t>
            </a:r>
            <a:r>
              <a:rPr lang="es" b="1">
                <a:solidFill>
                  <a:srgbClr val="00A2BD"/>
                </a:solidFill>
                <a:highlight>
                  <a:schemeClr val="lt1"/>
                </a:highlight>
              </a:rPr>
              <a:t>relaciones 1:1</a:t>
            </a:r>
            <a:r>
              <a:rPr lang="es">
                <a:solidFill>
                  <a:srgbClr val="4A4A4A"/>
                </a:solidFill>
                <a:highlight>
                  <a:schemeClr val="lt1"/>
                </a:highlight>
              </a:rPr>
              <a:t> se transforman en función de las cardinalidades:</a:t>
            </a:r>
            <a:endParaRPr>
              <a:solidFill>
                <a:srgbClr val="4A4A4A"/>
              </a:solidFill>
              <a:highlight>
                <a:schemeClr val="lt1"/>
              </a:highlight>
            </a:endParaRPr>
          </a:p>
          <a:p>
            <a:pPr marL="914400" lvl="0" indent="-342900" algn="l" rtl="0">
              <a:lnSpc>
                <a:spcPct val="150000"/>
              </a:lnSpc>
              <a:spcBef>
                <a:spcPts val="0"/>
              </a:spcBef>
              <a:spcAft>
                <a:spcPts val="0"/>
              </a:spcAft>
              <a:buClr>
                <a:srgbClr val="4A4A4A"/>
              </a:buClr>
              <a:buSzPts val="1800"/>
              <a:buFont typeface="Roboto"/>
              <a:buChar char="❏"/>
            </a:pPr>
            <a:r>
              <a:rPr lang="es">
                <a:solidFill>
                  <a:srgbClr val="4A4A4A"/>
                </a:solidFill>
                <a:highlight>
                  <a:schemeClr val="lt1"/>
                </a:highlight>
              </a:rPr>
              <a:t>Cuando ambas entidades participan con cardinalidades (1,1) propagando cualquiera de los atributos identificadores y sus atributos asociados creando una única tabla con el conjunto de los atributos de ambas entidades. La clave primaria sería cualquiera de las dos. </a:t>
            </a:r>
            <a:endParaRPr>
              <a:solidFill>
                <a:srgbClr val="4A4A4A"/>
              </a:solidFill>
              <a:highlight>
                <a:schemeClr val="lt1"/>
              </a:highlight>
            </a:endParaRPr>
          </a:p>
          <a:p>
            <a:pPr marL="914400" lvl="0" indent="-342900" algn="l" rtl="0">
              <a:lnSpc>
                <a:spcPct val="150000"/>
              </a:lnSpc>
              <a:spcBef>
                <a:spcPts val="0"/>
              </a:spcBef>
              <a:spcAft>
                <a:spcPts val="0"/>
              </a:spcAft>
              <a:buClr>
                <a:srgbClr val="4A4A4A"/>
              </a:buClr>
              <a:buSzPts val="1800"/>
              <a:buFont typeface="Roboto"/>
              <a:buChar char="❏"/>
            </a:pPr>
            <a:r>
              <a:rPr lang="es">
                <a:solidFill>
                  <a:srgbClr val="4A4A4A"/>
                </a:solidFill>
                <a:highlight>
                  <a:schemeClr val="lt1"/>
                </a:highlight>
              </a:rPr>
              <a:t>Cuando ambas tablas tienen cardinalidades (0,1) crear una nueva tabla a partir de la relación con las dos claves de ambas. </a:t>
            </a:r>
            <a:endParaRPr>
              <a:solidFill>
                <a:srgbClr val="4A4A4A"/>
              </a:solidFill>
              <a:highlight>
                <a:schemeClr val="lt1"/>
              </a:highlight>
            </a:endParaRPr>
          </a:p>
          <a:p>
            <a:pPr marL="914400" lvl="0" indent="-342900" algn="l" rtl="0">
              <a:lnSpc>
                <a:spcPct val="150000"/>
              </a:lnSpc>
              <a:spcBef>
                <a:spcPts val="0"/>
              </a:spcBef>
              <a:spcAft>
                <a:spcPts val="0"/>
              </a:spcAft>
              <a:buClr>
                <a:srgbClr val="4A4A4A"/>
              </a:buClr>
              <a:buSzPts val="1800"/>
              <a:buFont typeface="Roboto"/>
              <a:buChar char="❏"/>
            </a:pPr>
            <a:r>
              <a:rPr lang="es">
                <a:solidFill>
                  <a:srgbClr val="4A4A4A"/>
                </a:solidFill>
                <a:highlight>
                  <a:schemeClr val="lt1"/>
                </a:highlight>
              </a:rPr>
              <a:t>Propagar la clave de la entidad con cardinalidad (1,1) a la entidad que tenga (0,1).</a:t>
            </a:r>
            <a:endParaRPr>
              <a:solidFill>
                <a:srgbClr val="4A4A4A"/>
              </a:solidFill>
              <a:highlight>
                <a:schemeClr val="lt1"/>
              </a:highlight>
            </a:endParaRPr>
          </a:p>
          <a:p>
            <a:pPr marL="0" lvl="0" indent="0" algn="l" rtl="0">
              <a:spcBef>
                <a:spcPts val="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Reglas: Relaciones 1:1</a:t>
            </a:r>
            <a:endParaRPr/>
          </a:p>
          <a:p>
            <a:pPr marL="0" lvl="0" indent="0" algn="l" rtl="0">
              <a:spcBef>
                <a:spcPts val="0"/>
              </a:spcBef>
              <a:spcAft>
                <a:spcPts val="0"/>
              </a:spcAft>
              <a:buNone/>
            </a:pPr>
            <a:endParaRPr/>
          </a:p>
        </p:txBody>
      </p:sp>
      <p:sp>
        <p:nvSpPr>
          <p:cNvPr id="415" name="Google Shape;415;p66"/>
          <p:cNvSpPr txBox="1">
            <a:spLocks noGrp="1"/>
          </p:cNvSpPr>
          <p:nvPr>
            <p:ph type="body" idx="1"/>
          </p:nvPr>
        </p:nvSpPr>
        <p:spPr>
          <a:xfrm>
            <a:off x="311700" y="1052250"/>
            <a:ext cx="8520600" cy="3339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s"/>
              <a:t>No hay una regla fija, puede optarse por la solución basada en:</a:t>
            </a:r>
            <a:endParaRPr/>
          </a:p>
          <a:p>
            <a:pPr marL="457200" lvl="0" indent="-342900" algn="l" rtl="0">
              <a:lnSpc>
                <a:spcPct val="150000"/>
              </a:lnSpc>
              <a:spcBef>
                <a:spcPts val="1600"/>
              </a:spcBef>
              <a:spcAft>
                <a:spcPts val="0"/>
              </a:spcAft>
              <a:buSzPts val="1800"/>
              <a:buChar char="❏"/>
            </a:pPr>
            <a:r>
              <a:rPr lang="es"/>
              <a:t>Recoger la mayor cantidad de semántica posible.</a:t>
            </a:r>
            <a:endParaRPr/>
          </a:p>
          <a:p>
            <a:pPr marL="457200" lvl="0" indent="-342900" algn="l" rtl="0">
              <a:lnSpc>
                <a:spcPct val="150000"/>
              </a:lnSpc>
              <a:spcBef>
                <a:spcPts val="0"/>
              </a:spcBef>
              <a:spcAft>
                <a:spcPts val="0"/>
              </a:spcAft>
              <a:buSzPts val="1800"/>
              <a:buChar char="❏"/>
            </a:pPr>
            <a:r>
              <a:rPr lang="es"/>
              <a:t>Tener en cuenta las cardinalidades mínimas</a:t>
            </a:r>
            <a:endParaRPr/>
          </a:p>
          <a:p>
            <a:pPr marL="457200" lvl="0" indent="-342900" algn="l" rtl="0">
              <a:lnSpc>
                <a:spcPct val="150000"/>
              </a:lnSpc>
              <a:spcBef>
                <a:spcPts val="0"/>
              </a:spcBef>
              <a:spcAft>
                <a:spcPts val="0"/>
              </a:spcAft>
              <a:buSzPts val="1800"/>
              <a:buChar char="❏"/>
            </a:pPr>
            <a:r>
              <a:rPr lang="es"/>
              <a:t>Evitar los valores nulos.</a:t>
            </a:r>
            <a:endParaRPr/>
          </a:p>
          <a:p>
            <a:pPr marL="457200" lvl="0" indent="-342900" algn="l" rtl="0">
              <a:lnSpc>
                <a:spcPct val="150000"/>
              </a:lnSpc>
              <a:spcBef>
                <a:spcPts val="0"/>
              </a:spcBef>
              <a:spcAft>
                <a:spcPts val="0"/>
              </a:spcAft>
              <a:buSzPts val="1800"/>
              <a:buChar char="❏"/>
            </a:pPr>
            <a:r>
              <a:rPr lang="es"/>
              <a:t>Motivos de eficiencia.</a:t>
            </a:r>
            <a:endParaRPr/>
          </a:p>
          <a:p>
            <a:pPr marL="0" lvl="0" indent="0" algn="l" rtl="0">
              <a:spcBef>
                <a:spcPts val="1600"/>
              </a:spcBef>
              <a:spcAft>
                <a:spcPts val="160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Reglas: Relaciones 1:1</a:t>
            </a:r>
            <a:endParaRPr/>
          </a:p>
          <a:p>
            <a:pPr marL="0" lvl="0" indent="0" algn="l" rtl="0">
              <a:spcBef>
                <a:spcPts val="0"/>
              </a:spcBef>
              <a:spcAft>
                <a:spcPts val="0"/>
              </a:spcAft>
              <a:buNone/>
            </a:pPr>
            <a:endParaRPr/>
          </a:p>
        </p:txBody>
      </p:sp>
      <p:sp>
        <p:nvSpPr>
          <p:cNvPr id="421" name="Google Shape;421;p67"/>
          <p:cNvSpPr txBox="1">
            <a:spLocks noGrp="1"/>
          </p:cNvSpPr>
          <p:nvPr>
            <p:ph type="body" idx="1"/>
          </p:nvPr>
        </p:nvSpPr>
        <p:spPr>
          <a:xfrm>
            <a:off x="311700" y="1017800"/>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400" b="1"/>
              <a:t>1) Cuando las cardinalidades de ambas entidades son (1,1) se pueden adoptar distintas soluciones:</a:t>
            </a:r>
            <a:endParaRPr sz="1400" b="1"/>
          </a:p>
          <a:p>
            <a:pPr marL="457200" lvl="0" indent="-317500" algn="l" rtl="0">
              <a:spcBef>
                <a:spcPts val="0"/>
              </a:spcBef>
              <a:spcAft>
                <a:spcPts val="0"/>
              </a:spcAft>
              <a:buSzPts val="1400"/>
              <a:buAutoNum type="alphaLcPeriod"/>
            </a:pPr>
            <a:r>
              <a:rPr lang="es" sz="1400"/>
              <a:t>No se necesitan 2 tablas, se puede crear una única tabla en la que se incluyan los atributos de las dos entidades, cuya clave principal será cualquiera de los atributos identificadores principales.</a:t>
            </a:r>
            <a:endParaRPr sz="1400"/>
          </a:p>
          <a:p>
            <a:pPr marL="457200" lvl="0" indent="-317500" algn="l" rtl="0">
              <a:spcBef>
                <a:spcPts val="0"/>
              </a:spcBef>
              <a:spcAft>
                <a:spcPts val="0"/>
              </a:spcAft>
              <a:buSzPts val="1400"/>
              <a:buAutoNum type="alphaLcPeriod"/>
            </a:pPr>
            <a:r>
              <a:rPr lang="es" sz="1400"/>
              <a:t>Propagar la clave de cualquiera de ellas a la otra tabla, teniendo en cuenta a cuál de ellas se le efectúan los accesos más frecuentes. Esta es la opción que más utilizaremos.</a:t>
            </a:r>
            <a:endParaRPr sz="1400"/>
          </a:p>
          <a:p>
            <a:pPr marL="457200" lvl="0" indent="-317500" algn="l" rtl="0">
              <a:spcBef>
                <a:spcPts val="0"/>
              </a:spcBef>
              <a:spcAft>
                <a:spcPts val="0"/>
              </a:spcAft>
              <a:buSzPts val="1400"/>
              <a:buAutoNum type="alphaLcPeriod"/>
            </a:pPr>
            <a:r>
              <a:rPr lang="es" sz="1400"/>
              <a:t>Propagar las dos claves, introduce redundancias que se controlarán mediante restricciones</a:t>
            </a:r>
            <a:endParaRPr sz="1400"/>
          </a:p>
        </p:txBody>
      </p:sp>
      <p:pic>
        <p:nvPicPr>
          <p:cNvPr id="422" name="Google Shape;422;p67"/>
          <p:cNvPicPr preferRelativeResize="0"/>
          <p:nvPr/>
        </p:nvPicPr>
        <p:blipFill>
          <a:blip r:embed="rId3">
            <a:alphaModFix/>
          </a:blip>
          <a:stretch>
            <a:fillRect/>
          </a:stretch>
        </p:blipFill>
        <p:spPr>
          <a:xfrm>
            <a:off x="1276062" y="2571750"/>
            <a:ext cx="6591876" cy="25014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Reglas: Relaciones 1:1</a:t>
            </a:r>
            <a:endParaRPr/>
          </a:p>
          <a:p>
            <a:pPr marL="0" lvl="0" indent="0" algn="l" rtl="0">
              <a:spcBef>
                <a:spcPts val="0"/>
              </a:spcBef>
              <a:spcAft>
                <a:spcPts val="0"/>
              </a:spcAft>
              <a:buNone/>
            </a:pPr>
            <a:endParaRPr/>
          </a:p>
        </p:txBody>
      </p:sp>
      <p:sp>
        <p:nvSpPr>
          <p:cNvPr id="428" name="Google Shape;428;p68"/>
          <p:cNvSpPr txBox="1">
            <a:spLocks noGrp="1"/>
          </p:cNvSpPr>
          <p:nvPr>
            <p:ph type="body" idx="1"/>
          </p:nvPr>
        </p:nvSpPr>
        <p:spPr>
          <a:xfrm>
            <a:off x="311700" y="1017800"/>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1600" b="1"/>
              <a:t>2) Cuando las cardinalidades de ambas entidades son (0,1), la relación se transforma en una tabla para evitar los valores nulos.</a:t>
            </a:r>
            <a:endParaRPr sz="1600"/>
          </a:p>
        </p:txBody>
      </p:sp>
      <p:pic>
        <p:nvPicPr>
          <p:cNvPr id="429" name="Google Shape;429;p68"/>
          <p:cNvPicPr preferRelativeResize="0"/>
          <p:nvPr/>
        </p:nvPicPr>
        <p:blipFill>
          <a:blip r:embed="rId3">
            <a:alphaModFix/>
          </a:blip>
          <a:stretch>
            <a:fillRect/>
          </a:stretch>
        </p:blipFill>
        <p:spPr>
          <a:xfrm>
            <a:off x="587325" y="2185100"/>
            <a:ext cx="8058150" cy="2171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Reglas: Relaciones 1:1</a:t>
            </a:r>
            <a:endParaRPr/>
          </a:p>
          <a:p>
            <a:pPr marL="0" lvl="0" indent="0" algn="l" rtl="0">
              <a:spcBef>
                <a:spcPts val="0"/>
              </a:spcBef>
              <a:spcAft>
                <a:spcPts val="0"/>
              </a:spcAft>
              <a:buNone/>
            </a:pPr>
            <a:endParaRPr/>
          </a:p>
        </p:txBody>
      </p:sp>
      <p:sp>
        <p:nvSpPr>
          <p:cNvPr id="435" name="Google Shape;435;p69"/>
          <p:cNvSpPr txBox="1">
            <a:spLocks noGrp="1"/>
          </p:cNvSpPr>
          <p:nvPr>
            <p:ph type="body" idx="1"/>
          </p:nvPr>
        </p:nvSpPr>
        <p:spPr>
          <a:xfrm>
            <a:off x="311700" y="1017800"/>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b="1"/>
              <a:t>3) Si una tiene cardinalidad (1,1) y la otra (0,1), se propaga la clave de la entidad que tiene cardinalidad (1,1) a la que tiene (0,1).</a:t>
            </a:r>
            <a:endParaRPr sz="1600" b="1"/>
          </a:p>
          <a:p>
            <a:pPr marL="457200" lvl="0" indent="-330200" algn="l" rtl="0">
              <a:spcBef>
                <a:spcPts val="1600"/>
              </a:spcBef>
              <a:spcAft>
                <a:spcPts val="0"/>
              </a:spcAft>
              <a:buSzPts val="1600"/>
              <a:buAutoNum type="alphaLcPeriod"/>
            </a:pPr>
            <a:r>
              <a:rPr lang="es" sz="1600"/>
              <a:t>Habrá que controlar además que la clave propagada como clave ajena no pueda tomar valores nulos.</a:t>
            </a:r>
            <a:endParaRPr sz="1600"/>
          </a:p>
        </p:txBody>
      </p:sp>
      <p:pic>
        <p:nvPicPr>
          <p:cNvPr id="436" name="Google Shape;436;p69"/>
          <p:cNvPicPr preferRelativeResize="0"/>
          <p:nvPr/>
        </p:nvPicPr>
        <p:blipFill>
          <a:blip r:embed="rId3">
            <a:alphaModFix/>
          </a:blip>
          <a:stretch>
            <a:fillRect/>
          </a:stretch>
        </p:blipFill>
        <p:spPr>
          <a:xfrm>
            <a:off x="538162" y="2420512"/>
            <a:ext cx="8067675" cy="24003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70"/>
          <p:cNvSpPr txBox="1">
            <a:spLocks noGrp="1"/>
          </p:cNvSpPr>
          <p:nvPr>
            <p:ph type="title"/>
          </p:nvPr>
        </p:nvSpPr>
        <p:spPr>
          <a:xfrm>
            <a:off x="311700" y="1879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Ejemplo relaciones</a:t>
            </a:r>
            <a:endParaRPr/>
          </a:p>
          <a:p>
            <a:pPr marL="0" lvl="0" indent="0" algn="l" rtl="0">
              <a:spcBef>
                <a:spcPts val="0"/>
              </a:spcBef>
              <a:spcAft>
                <a:spcPts val="0"/>
              </a:spcAft>
              <a:buNone/>
            </a:pPr>
            <a:endParaRPr/>
          </a:p>
        </p:txBody>
      </p:sp>
      <p:pic>
        <p:nvPicPr>
          <p:cNvPr id="442" name="Google Shape;442;p70"/>
          <p:cNvPicPr preferRelativeResize="0"/>
          <p:nvPr/>
        </p:nvPicPr>
        <p:blipFill>
          <a:blip r:embed="rId3">
            <a:alphaModFix/>
          </a:blip>
          <a:stretch>
            <a:fillRect/>
          </a:stretch>
        </p:blipFill>
        <p:spPr>
          <a:xfrm>
            <a:off x="1154600" y="795775"/>
            <a:ext cx="6410325" cy="2438400"/>
          </a:xfrm>
          <a:prstGeom prst="rect">
            <a:avLst/>
          </a:prstGeom>
          <a:noFill/>
          <a:ln>
            <a:noFill/>
          </a:ln>
        </p:spPr>
      </p:pic>
      <p:pic>
        <p:nvPicPr>
          <p:cNvPr id="443" name="Google Shape;443;p70"/>
          <p:cNvPicPr preferRelativeResize="0"/>
          <p:nvPr/>
        </p:nvPicPr>
        <p:blipFill>
          <a:blip r:embed="rId4">
            <a:alphaModFix/>
          </a:blip>
          <a:stretch>
            <a:fillRect/>
          </a:stretch>
        </p:blipFill>
        <p:spPr>
          <a:xfrm>
            <a:off x="1662125" y="3338671"/>
            <a:ext cx="5395250" cy="14030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7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Ejemplo de transformación de una entidad</a:t>
            </a:r>
            <a:endParaRPr/>
          </a:p>
        </p:txBody>
      </p:sp>
      <p:sp>
        <p:nvSpPr>
          <p:cNvPr id="449" name="Google Shape;449;p71"/>
          <p:cNvSpPr txBox="1">
            <a:spLocks noGrp="1"/>
          </p:cNvSpPr>
          <p:nvPr>
            <p:ph type="body" idx="1"/>
          </p:nvPr>
        </p:nvSpPr>
        <p:spPr>
          <a:xfrm>
            <a:off x="311700" y="3030100"/>
            <a:ext cx="8520600" cy="1545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a:t>Departamento (</a:t>
            </a:r>
            <a:r>
              <a:rPr lang="es" u="sng"/>
              <a:t>número</a:t>
            </a:r>
            <a:r>
              <a:rPr lang="es"/>
              <a:t>, nombre)</a:t>
            </a:r>
            <a:endParaRPr/>
          </a:p>
        </p:txBody>
      </p:sp>
      <p:pic>
        <p:nvPicPr>
          <p:cNvPr id="450" name="Google Shape;450;p71"/>
          <p:cNvPicPr preferRelativeResize="0"/>
          <p:nvPr/>
        </p:nvPicPr>
        <p:blipFill>
          <a:blip r:embed="rId3">
            <a:alphaModFix/>
          </a:blip>
          <a:stretch>
            <a:fillRect/>
          </a:stretch>
        </p:blipFill>
        <p:spPr>
          <a:xfrm>
            <a:off x="3228975" y="1229863"/>
            <a:ext cx="2686050" cy="1800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Modelo relacional</a:t>
            </a:r>
            <a:endParaRPr/>
          </a:p>
          <a:p>
            <a:pPr marL="0" lvl="0" indent="0" algn="l" rtl="0">
              <a:spcBef>
                <a:spcPts val="0"/>
              </a:spcBef>
              <a:spcAft>
                <a:spcPts val="0"/>
              </a:spcAft>
              <a:buNone/>
            </a:pPr>
            <a:endParaRPr/>
          </a:p>
        </p:txBody>
      </p:sp>
      <p:sp>
        <p:nvSpPr>
          <p:cNvPr id="115" name="Google Shape;115;p1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s"/>
              <a:t>El modelo relacional es independiente de la forma en que se almacenan los datos y de la forma de representarlos, por tanto, la base de datos se puede implementar en cualquier SGBD y los datos se pueden gestionar utilizando cualquier aplicación gráfica. Por ejemplo. se pueden manejar las tablas de una base de datos MySQL u Oracle con Microsoft Access.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Ejemplo de transformación de entidades fuertes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56" name="Google Shape;456;p72"/>
          <p:cNvPicPr preferRelativeResize="0"/>
          <p:nvPr/>
        </p:nvPicPr>
        <p:blipFill>
          <a:blip r:embed="rId3">
            <a:alphaModFix/>
          </a:blip>
          <a:stretch>
            <a:fillRect/>
          </a:stretch>
        </p:blipFill>
        <p:spPr>
          <a:xfrm>
            <a:off x="2190825" y="3776550"/>
            <a:ext cx="4307000" cy="789425"/>
          </a:xfrm>
          <a:prstGeom prst="rect">
            <a:avLst/>
          </a:prstGeom>
          <a:noFill/>
          <a:ln>
            <a:noFill/>
          </a:ln>
        </p:spPr>
      </p:pic>
      <p:pic>
        <p:nvPicPr>
          <p:cNvPr id="457" name="Google Shape;457;p72"/>
          <p:cNvPicPr preferRelativeResize="0"/>
          <p:nvPr/>
        </p:nvPicPr>
        <p:blipFill>
          <a:blip r:embed="rId4">
            <a:alphaModFix/>
          </a:blip>
          <a:stretch>
            <a:fillRect/>
          </a:stretch>
        </p:blipFill>
        <p:spPr>
          <a:xfrm>
            <a:off x="1092575" y="1198700"/>
            <a:ext cx="7162800" cy="23431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3"/>
          <p:cNvSpPr txBox="1">
            <a:spLocks noGrp="1"/>
          </p:cNvSpPr>
          <p:nvPr>
            <p:ph type="title"/>
          </p:nvPr>
        </p:nvSpPr>
        <p:spPr>
          <a:xfrm>
            <a:off x="311700" y="2249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Ejemplo de transformación de entidad débil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63" name="Google Shape;463;p73"/>
          <p:cNvSpPr txBox="1">
            <a:spLocks noGrp="1"/>
          </p:cNvSpPr>
          <p:nvPr>
            <p:ph type="body" idx="1"/>
          </p:nvPr>
        </p:nvSpPr>
        <p:spPr>
          <a:xfrm>
            <a:off x="311700" y="832775"/>
            <a:ext cx="8520600" cy="37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Las entidades débiles se traducen al modelo relacional igual que el resto de entidades, con una pequeña diferencia. Estas entidades siempre están en el lado N de una interrelación 1:N que completa su identificación.</a:t>
            </a:r>
            <a:endParaRPr sz="1200"/>
          </a:p>
          <a:p>
            <a:pPr marL="0" lvl="0" indent="0" algn="l" rtl="0">
              <a:spcBef>
                <a:spcPts val="1600"/>
              </a:spcBef>
              <a:spcAft>
                <a:spcPts val="0"/>
              </a:spcAft>
              <a:buNone/>
            </a:pPr>
            <a:r>
              <a:rPr lang="es" sz="1200"/>
              <a:t>Así pues, la clave foránea originada por esta interrelación 1:N debe formar parte de la clave primaria de la relación correspondiente a la entidad débil.</a:t>
            </a:r>
            <a:endParaRPr sz="1200"/>
          </a:p>
          <a:p>
            <a:pPr marL="0" lvl="0" indent="0" algn="l" rtl="0">
              <a:spcBef>
                <a:spcPts val="1600"/>
              </a:spcBef>
              <a:spcAft>
                <a:spcPts val="0"/>
              </a:spcAft>
              <a:buNone/>
            </a:pPr>
            <a:endParaRPr sz="1200"/>
          </a:p>
          <a:p>
            <a:pPr marL="0" lvl="0" indent="0" algn="l" rtl="0">
              <a:spcBef>
                <a:spcPts val="1600"/>
              </a:spcBef>
              <a:spcAft>
                <a:spcPts val="0"/>
              </a:spcAft>
              <a:buNone/>
            </a:pPr>
            <a:endParaRPr sz="1200"/>
          </a:p>
          <a:p>
            <a:pPr marL="0" lvl="0" indent="0" algn="l" rtl="0">
              <a:spcBef>
                <a:spcPts val="1600"/>
              </a:spcBef>
              <a:spcAft>
                <a:spcPts val="0"/>
              </a:spcAft>
              <a:buNone/>
            </a:pPr>
            <a:endParaRPr sz="1200"/>
          </a:p>
          <a:p>
            <a:pPr marL="0" lvl="0" indent="0" algn="l" rtl="0">
              <a:spcBef>
                <a:spcPts val="1600"/>
              </a:spcBef>
              <a:spcAft>
                <a:spcPts val="0"/>
              </a:spcAft>
              <a:buNone/>
            </a:pPr>
            <a:endParaRPr sz="1200"/>
          </a:p>
          <a:p>
            <a:pPr marL="0" lvl="0" indent="0" algn="l" rtl="0">
              <a:spcBef>
                <a:spcPts val="1600"/>
              </a:spcBef>
              <a:spcAft>
                <a:spcPts val="0"/>
              </a:spcAft>
              <a:buNone/>
            </a:pPr>
            <a:endParaRPr sz="1200"/>
          </a:p>
          <a:p>
            <a:pPr marL="0" lvl="0" indent="0" algn="l" rtl="0">
              <a:spcBef>
                <a:spcPts val="1600"/>
              </a:spcBef>
              <a:spcAft>
                <a:spcPts val="1600"/>
              </a:spcAft>
              <a:buNone/>
            </a:pPr>
            <a:r>
              <a:rPr lang="es" sz="1200"/>
              <a:t>La clave foránea (FK) {nombre} forma parte también de la clave primaria de DESPACHO. Si no fuese así, y la clave primaria contuviese sólo el atributo número, los despachos no quedarían totalmente identificados, teniendo en cuenta que puede haber despachos situados en edificios diferentes que tengan el mismo número.</a:t>
            </a:r>
            <a:endParaRPr sz="1200"/>
          </a:p>
        </p:txBody>
      </p:sp>
      <p:pic>
        <p:nvPicPr>
          <p:cNvPr id="464" name="Google Shape;464;p73"/>
          <p:cNvPicPr preferRelativeResize="0"/>
          <p:nvPr/>
        </p:nvPicPr>
        <p:blipFill>
          <a:blip r:embed="rId3">
            <a:alphaModFix/>
          </a:blip>
          <a:stretch>
            <a:fillRect/>
          </a:stretch>
        </p:blipFill>
        <p:spPr>
          <a:xfrm>
            <a:off x="1062025" y="1993600"/>
            <a:ext cx="7019925" cy="20383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Resumen</a:t>
            </a:r>
            <a:endParaRPr/>
          </a:p>
        </p:txBody>
      </p:sp>
      <p:sp>
        <p:nvSpPr>
          <p:cNvPr id="470" name="Google Shape;470;p7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71" name="Google Shape;471;p74"/>
          <p:cNvPicPr preferRelativeResize="0"/>
          <p:nvPr/>
        </p:nvPicPr>
        <p:blipFill>
          <a:blip r:embed="rId3">
            <a:alphaModFix/>
          </a:blip>
          <a:stretch>
            <a:fillRect/>
          </a:stretch>
        </p:blipFill>
        <p:spPr>
          <a:xfrm>
            <a:off x="0" y="1114498"/>
            <a:ext cx="9143999" cy="356975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Ejemplo</a:t>
            </a:r>
            <a:endParaRPr/>
          </a:p>
        </p:txBody>
      </p:sp>
      <p:pic>
        <p:nvPicPr>
          <p:cNvPr id="477" name="Google Shape;477;p75"/>
          <p:cNvPicPr preferRelativeResize="0"/>
          <p:nvPr/>
        </p:nvPicPr>
        <p:blipFill>
          <a:blip r:embed="rId3">
            <a:alphaModFix/>
          </a:blip>
          <a:stretch>
            <a:fillRect/>
          </a:stretch>
        </p:blipFill>
        <p:spPr>
          <a:xfrm>
            <a:off x="165750" y="1017802"/>
            <a:ext cx="5752324" cy="3726050"/>
          </a:xfrm>
          <a:prstGeom prst="rect">
            <a:avLst/>
          </a:prstGeom>
          <a:noFill/>
          <a:ln>
            <a:noFill/>
          </a:ln>
        </p:spPr>
      </p:pic>
      <p:sp>
        <p:nvSpPr>
          <p:cNvPr id="478" name="Google Shape;478;p75"/>
          <p:cNvSpPr txBox="1">
            <a:spLocks noGrp="1"/>
          </p:cNvSpPr>
          <p:nvPr>
            <p:ph type="body" idx="1"/>
          </p:nvPr>
        </p:nvSpPr>
        <p:spPr>
          <a:xfrm>
            <a:off x="4354650" y="128800"/>
            <a:ext cx="4896300" cy="214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Herbicida (</a:t>
            </a:r>
            <a:r>
              <a:rPr lang="es" sz="1200" u="sng"/>
              <a:t>nombre</a:t>
            </a:r>
            <a:r>
              <a:rPr lang="es" sz="1200"/>
              <a:t>, precio, composicion)</a:t>
            </a:r>
            <a:endParaRPr sz="1200"/>
          </a:p>
          <a:p>
            <a:pPr marL="0" lvl="0" indent="0" algn="l" rtl="0">
              <a:spcBef>
                <a:spcPts val="0"/>
              </a:spcBef>
              <a:spcAft>
                <a:spcPts val="0"/>
              </a:spcAft>
              <a:buNone/>
            </a:pPr>
            <a:r>
              <a:rPr lang="es" sz="1200"/>
              <a:t>Regadio ( </a:t>
            </a:r>
            <a:r>
              <a:rPr lang="es" sz="1200" u="sng"/>
              <a:t>lugar</a:t>
            </a:r>
            <a:r>
              <a:rPr lang="es" sz="1200"/>
              <a:t>, clase_regadio, htrias)</a:t>
            </a:r>
            <a:endParaRPr sz="1200"/>
          </a:p>
          <a:p>
            <a:pPr marL="0" lvl="0" indent="0" algn="l" rtl="0">
              <a:spcBef>
                <a:spcPts val="0"/>
              </a:spcBef>
              <a:spcAft>
                <a:spcPts val="0"/>
              </a:spcAft>
              <a:buNone/>
            </a:pPr>
            <a:r>
              <a:rPr lang="es" sz="1200"/>
              <a:t>Abastecimiento (</a:t>
            </a:r>
            <a:r>
              <a:rPr lang="es" sz="1200" u="sng"/>
              <a:t>empresa</a:t>
            </a:r>
            <a:r>
              <a:rPr lang="es" sz="1200"/>
              <a:t>, coste)</a:t>
            </a:r>
            <a:endParaRPr sz="1200"/>
          </a:p>
          <a:p>
            <a:pPr marL="0" lvl="0" indent="0" algn="l" rtl="0">
              <a:spcBef>
                <a:spcPts val="0"/>
              </a:spcBef>
              <a:spcAft>
                <a:spcPts val="0"/>
              </a:spcAft>
              <a:buNone/>
            </a:pPr>
            <a:r>
              <a:rPr lang="es" sz="1200"/>
              <a:t>Secano (</a:t>
            </a:r>
            <a:r>
              <a:rPr lang="es" sz="1200" u="sng"/>
              <a:t>lugar</a:t>
            </a:r>
            <a:r>
              <a:rPr lang="es" sz="1200"/>
              <a:t>, uso_comercial, htrias)</a:t>
            </a:r>
            <a:endParaRPr sz="1200"/>
          </a:p>
          <a:p>
            <a:pPr marL="0" lvl="0" indent="0" algn="l" rtl="0">
              <a:spcBef>
                <a:spcPts val="0"/>
              </a:spcBef>
              <a:spcAft>
                <a:spcPts val="0"/>
              </a:spcAft>
              <a:buNone/>
            </a:pPr>
            <a:r>
              <a:rPr lang="es" sz="1200"/>
              <a:t>Subvención (</a:t>
            </a:r>
            <a:r>
              <a:rPr lang="es" sz="1200" u="sng"/>
              <a:t>ayuda</a:t>
            </a:r>
            <a:r>
              <a:rPr lang="es" sz="1200"/>
              <a:t>, cantidad, organismo, </a:t>
            </a:r>
            <a:r>
              <a:rPr lang="es" sz="1200" u="sng"/>
              <a:t>lugar - FK, </a:t>
            </a:r>
            <a:r>
              <a:rPr lang="es" sz="1200"/>
              <a:t>litros)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s" sz="1200"/>
              <a:t>Abas_Rega (</a:t>
            </a:r>
            <a:r>
              <a:rPr lang="es" sz="1200" u="sng"/>
              <a:t>lugar</a:t>
            </a:r>
            <a:r>
              <a:rPr lang="es" sz="1200"/>
              <a:t>, </a:t>
            </a:r>
            <a:r>
              <a:rPr lang="es" sz="1200" u="sng"/>
              <a:t>empresa</a:t>
            </a:r>
            <a:r>
              <a:rPr lang="es" sz="1200"/>
              <a:t>, litros)</a:t>
            </a:r>
            <a:endParaRPr sz="1200"/>
          </a:p>
          <a:p>
            <a:pPr marL="0" lvl="0" indent="0" algn="l" rtl="0">
              <a:spcBef>
                <a:spcPts val="0"/>
              </a:spcBef>
              <a:spcAft>
                <a:spcPts val="0"/>
              </a:spcAft>
              <a:buNone/>
            </a:pPr>
            <a:r>
              <a:rPr lang="es" sz="1200"/>
              <a:t>Herb_Rega (</a:t>
            </a:r>
            <a:r>
              <a:rPr lang="es" sz="1200" u="sng"/>
              <a:t>nombre</a:t>
            </a:r>
            <a:r>
              <a:rPr lang="es" sz="1200"/>
              <a:t>, </a:t>
            </a:r>
            <a:r>
              <a:rPr lang="es" sz="1200" u="sng"/>
              <a:t>lugar</a:t>
            </a:r>
            <a:r>
              <a:rPr lang="es" sz="1200"/>
              <a:t>, cantidad)</a:t>
            </a:r>
            <a:endParaRPr sz="1200"/>
          </a:p>
          <a:p>
            <a:pPr marL="0" lvl="0" indent="0" algn="l" rtl="0">
              <a:spcBef>
                <a:spcPts val="0"/>
              </a:spcBef>
              <a:spcAft>
                <a:spcPts val="0"/>
              </a:spcAft>
              <a:buNone/>
            </a:pPr>
            <a:r>
              <a:rPr lang="es" sz="1200"/>
              <a:t>Herb_Seca (</a:t>
            </a:r>
            <a:r>
              <a:rPr lang="es" sz="1200" u="sng"/>
              <a:t>nombre</a:t>
            </a:r>
            <a:r>
              <a:rPr lang="es" sz="1200"/>
              <a:t>, </a:t>
            </a:r>
            <a:r>
              <a:rPr lang="es" sz="1200" u="sng"/>
              <a:t>lugar</a:t>
            </a:r>
            <a:r>
              <a:rPr lang="es" sz="1200"/>
              <a:t>, cantidad)</a:t>
            </a:r>
            <a:endParaRPr sz="1200"/>
          </a:p>
          <a:p>
            <a:pPr marL="0" lvl="0" indent="0" algn="l" rtl="0">
              <a:spcBef>
                <a:spcPts val="0"/>
              </a:spcBef>
              <a:spcAft>
                <a:spcPts val="1600"/>
              </a:spcAft>
              <a:buNone/>
            </a:pPr>
            <a:endParaRPr sz="12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7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Ejemplo</a:t>
            </a:r>
            <a:endParaRPr/>
          </a:p>
        </p:txBody>
      </p:sp>
      <p:pic>
        <p:nvPicPr>
          <p:cNvPr id="484" name="Google Shape;484;p76"/>
          <p:cNvPicPr preferRelativeResize="0"/>
          <p:nvPr/>
        </p:nvPicPr>
        <p:blipFill>
          <a:blip r:embed="rId3">
            <a:alphaModFix/>
          </a:blip>
          <a:stretch>
            <a:fillRect/>
          </a:stretch>
        </p:blipFill>
        <p:spPr>
          <a:xfrm>
            <a:off x="1675875" y="1468297"/>
            <a:ext cx="3891674" cy="2431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Evolución</a:t>
            </a:r>
            <a:endParaRPr/>
          </a:p>
        </p:txBody>
      </p:sp>
      <p:pic>
        <p:nvPicPr>
          <p:cNvPr id="121" name="Google Shape;121;p19"/>
          <p:cNvPicPr preferRelativeResize="0"/>
          <p:nvPr/>
        </p:nvPicPr>
        <p:blipFill>
          <a:blip r:embed="rId3">
            <a:alphaModFix/>
          </a:blip>
          <a:stretch>
            <a:fillRect/>
          </a:stretch>
        </p:blipFill>
        <p:spPr>
          <a:xfrm>
            <a:off x="1073850" y="1199450"/>
            <a:ext cx="5543550" cy="3181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Evolución</a:t>
            </a:r>
            <a:endParaRPr/>
          </a:p>
        </p:txBody>
      </p:sp>
      <p:pic>
        <p:nvPicPr>
          <p:cNvPr id="127" name="Google Shape;127;p20"/>
          <p:cNvPicPr preferRelativeResize="0"/>
          <p:nvPr/>
        </p:nvPicPr>
        <p:blipFill>
          <a:blip r:embed="rId3">
            <a:alphaModFix/>
          </a:blip>
          <a:stretch>
            <a:fillRect/>
          </a:stretch>
        </p:blipFill>
        <p:spPr>
          <a:xfrm>
            <a:off x="1113138" y="1286425"/>
            <a:ext cx="5572125" cy="3028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Evolución</a:t>
            </a:r>
            <a:endParaRPr/>
          </a:p>
        </p:txBody>
      </p:sp>
      <p:pic>
        <p:nvPicPr>
          <p:cNvPr id="133" name="Google Shape;133;p21"/>
          <p:cNvPicPr preferRelativeResize="0"/>
          <p:nvPr/>
        </p:nvPicPr>
        <p:blipFill>
          <a:blip r:embed="rId3">
            <a:alphaModFix/>
          </a:blip>
          <a:stretch>
            <a:fillRect/>
          </a:stretch>
        </p:blipFill>
        <p:spPr>
          <a:xfrm>
            <a:off x="1224975" y="1355450"/>
            <a:ext cx="5562600" cy="2905125"/>
          </a:xfrm>
          <a:prstGeom prst="rect">
            <a:avLst/>
          </a:prstGeom>
          <a:noFill/>
          <a:ln>
            <a:noFill/>
          </a:ln>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75E0DC5825A16B4291BF2D7CC4371E8B" ma:contentTypeVersion="4" ma:contentTypeDescription="Crear nuevo documento." ma:contentTypeScope="" ma:versionID="60a0f9d2fcc39d67a5c61ca454fb6c55">
  <xsd:schema xmlns:xsd="http://www.w3.org/2001/XMLSchema" xmlns:xs="http://www.w3.org/2001/XMLSchema" xmlns:p="http://schemas.microsoft.com/office/2006/metadata/properties" xmlns:ns2="0a490bbf-2b4c-47d2-9ae1-b52730b268da" xmlns:ns3="cf9515c3-ef90-4be8-a1a9-7019a91294c4" targetNamespace="http://schemas.microsoft.com/office/2006/metadata/properties" ma:root="true" ma:fieldsID="a2677099b9b85e583cf72e9aa2f8ebbd" ns2:_="" ns3:_="">
    <xsd:import namespace="0a490bbf-2b4c-47d2-9ae1-b52730b268da"/>
    <xsd:import namespace="cf9515c3-ef90-4be8-a1a9-7019a91294c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490bbf-2b4c-47d2-9ae1-b52730b26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f9515c3-ef90-4be8-a1a9-7019a91294c4"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DBD938-0964-4FFD-82EA-25F0CE95ECE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54B2E95-4C6F-4BC1-AC4C-1C3580CEFC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490bbf-2b4c-47d2-9ae1-b52730b268da"/>
    <ds:schemaRef ds:uri="cf9515c3-ef90-4be8-a1a9-7019a91294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5E4953-5DE2-47B3-BAD0-94A470E1984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TotalTime>
  <Words>2466</Words>
  <Application>Microsoft Office PowerPoint</Application>
  <PresentationFormat>Presentación en pantalla (16:9)</PresentationFormat>
  <Paragraphs>181</Paragraphs>
  <Slides>64</Slides>
  <Notes>64</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64</vt:i4>
      </vt:variant>
    </vt:vector>
  </HeadingPairs>
  <TitlesOfParts>
    <vt:vector size="68" baseType="lpstr">
      <vt:lpstr>Open Sans</vt:lpstr>
      <vt:lpstr>Roboto</vt:lpstr>
      <vt:lpstr>Arial</vt:lpstr>
      <vt:lpstr>Geometric</vt:lpstr>
      <vt:lpstr>Transformación de un E/R al modelo relacional de Codd</vt:lpstr>
      <vt:lpstr>Presentación de PowerPoint</vt:lpstr>
      <vt:lpstr>Modelo relacional</vt:lpstr>
      <vt:lpstr>Modelo relacional</vt:lpstr>
      <vt:lpstr>Modelo relacional</vt:lpstr>
      <vt:lpstr>Modelo relacional </vt:lpstr>
      <vt:lpstr>Evolución</vt:lpstr>
      <vt:lpstr>Evolución</vt:lpstr>
      <vt:lpstr>Evolución</vt:lpstr>
      <vt:lpstr>Relaciones (o tablas)</vt:lpstr>
      <vt:lpstr>Relaciones (o tablas)</vt:lpstr>
      <vt:lpstr>Relaciones: propiedades</vt:lpstr>
      <vt:lpstr>Relación: tupla</vt:lpstr>
      <vt:lpstr>Relaciones: ejemplo</vt:lpstr>
      <vt:lpstr>Relaciones: ejemplo </vt:lpstr>
      <vt:lpstr>Atributos/Dominios</vt:lpstr>
      <vt:lpstr>Dominio </vt:lpstr>
      <vt:lpstr>Grado/Cardinalidad</vt:lpstr>
      <vt:lpstr>Grado/Cardinalidad</vt:lpstr>
      <vt:lpstr>Grado/Cardinalidad</vt:lpstr>
      <vt:lpstr>Elementos modelo relacional</vt:lpstr>
      <vt:lpstr>Resumen modelo relacional</vt:lpstr>
      <vt:lpstr>Resumen</vt:lpstr>
      <vt:lpstr>Cualidades de un buen diseño de base de datos</vt:lpstr>
      <vt:lpstr>Principios básicos de diseño</vt:lpstr>
      <vt:lpstr>Principios básicos de diseño </vt:lpstr>
      <vt:lpstr>Conceptos</vt:lpstr>
      <vt:lpstr>Conceptos</vt:lpstr>
      <vt:lpstr>Superclave</vt:lpstr>
      <vt:lpstr>Clave Candidata</vt:lpstr>
      <vt:lpstr>Clave primaria</vt:lpstr>
      <vt:lpstr>Clave alternativa</vt:lpstr>
      <vt:lpstr>Clave foránea</vt:lpstr>
      <vt:lpstr>Claves: ejemplos</vt:lpstr>
      <vt:lpstr>Claves: ejemplos</vt:lpstr>
      <vt:lpstr>Claves: ejemplos</vt:lpstr>
      <vt:lpstr>Reglas de integridad</vt:lpstr>
      <vt:lpstr>Reglas de integridad</vt:lpstr>
      <vt:lpstr>Reglas de integridad</vt:lpstr>
      <vt:lpstr>Conceptos: Restricciones</vt:lpstr>
      <vt:lpstr>Conceptos: Restricciones</vt:lpstr>
      <vt:lpstr>Conceptos: Restricciones </vt:lpstr>
      <vt:lpstr>Conceptos: Restricciones </vt:lpstr>
      <vt:lpstr>Conceptos: Restricciones </vt:lpstr>
      <vt:lpstr>Conceptos: Restricciones </vt:lpstr>
      <vt:lpstr>Ejemplos - Resumen</vt:lpstr>
      <vt:lpstr>Transformación de E/R al modelo relacional</vt:lpstr>
      <vt:lpstr>Reglas</vt:lpstr>
      <vt:lpstr>Reglas: Relaciones M:N</vt:lpstr>
      <vt:lpstr>Reglas: Relaciones M:N </vt:lpstr>
      <vt:lpstr>Reglas: Relaciones 1:N </vt:lpstr>
      <vt:lpstr>Reglas: Relaciones 1:N</vt:lpstr>
      <vt:lpstr>Reglas: Relaciones 1:1 </vt:lpstr>
      <vt:lpstr>Reglas: Relaciones 1:1 </vt:lpstr>
      <vt:lpstr>Reglas: Relaciones 1:1 </vt:lpstr>
      <vt:lpstr>Reglas: Relaciones 1:1 </vt:lpstr>
      <vt:lpstr>Reglas: Relaciones 1:1 </vt:lpstr>
      <vt:lpstr>Ejemplo relaciones </vt:lpstr>
      <vt:lpstr>Ejemplo de transformación de una entidad</vt:lpstr>
      <vt:lpstr>Ejemplo de transformación de entidades fuertes  </vt:lpstr>
      <vt:lpstr>Ejemplo de transformación de entidad débil  </vt:lpstr>
      <vt:lpstr>Resumen</vt:lpstr>
      <vt:lpstr>Ejemplo</vt:lpstr>
      <vt:lpstr>Ejemplo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Transformación de un E/R al modelo relacional de Codd</dc:title>
  <cp:lastModifiedBy>Álvaro Redondo Pérez</cp:lastModifiedBy>
  <cp:revision>1</cp:revision>
  <dcterms:modified xsi:type="dcterms:W3CDTF">2020-11-30T19:14:57Z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0x01010075E0DC5825A16B4291BF2D7CC4371E8B</vt:lpwstr>
  </property>
</Properties>
</file>